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lvl1pPr>
    <a:lvl2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lvl2pPr>
    <a:lvl3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lvl3pPr>
    <a:lvl4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lvl4pPr>
    <a:lvl5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lvl5pPr>
    <a:lvl6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lvl6pPr>
    <a:lvl7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lvl7pPr>
    <a:lvl8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lvl8pPr>
    <a:lvl9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FF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2E9"/>
          </a:solidFill>
        </a:fill>
      </a:tcStyle>
    </a:wholeTbl>
    <a:band2H>
      <a:tcTxStyle/>
      <a:tcStyle>
        <a:tcBdr/>
        <a:fill>
          <a:solidFill>
            <a:srgbClr val="E6EAF4"/>
          </a:solidFill>
        </a:fill>
      </a:tcStyle>
    </a:band2H>
    <a:firstCol>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FF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ADB"/>
          </a:solidFill>
        </a:fill>
      </a:tcStyle>
    </a:wholeTbl>
    <a:band2H>
      <a:tcTxStyle/>
      <a:tcStyle>
        <a:tcBdr/>
        <a:fill>
          <a:solidFill>
            <a:srgbClr val="E6EDEE"/>
          </a:solidFill>
        </a:fill>
      </a:tcStyle>
    </a:band2H>
    <a:firstCol>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Helvetica Light"/>
          <a:ea typeface="Helvetica Light"/>
          <a:cs typeface="Helvetica Light"/>
        </a:font>
        <a:srgbClr val="FF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7D7CB"/>
          </a:solidFill>
        </a:fill>
      </a:tcStyle>
    </a:wholeTbl>
    <a:band2H>
      <a:tcTxStyle/>
      <a:tcStyle>
        <a:tcBdr/>
        <a:fill>
          <a:solidFill>
            <a:srgbClr val="F3ECE7"/>
          </a:solidFill>
        </a:fill>
      </a:tcStyle>
    </a:band2H>
    <a:firstCol>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Helvetica Light"/>
          <a:ea typeface="Helvetica Light"/>
          <a:cs typeface="Helvetica Light"/>
        </a:font>
        <a:srgbClr val="FF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E6E6"/>
          </a:solidFill>
        </a:fill>
      </a:tcStyle>
    </a:wholeTbl>
    <a:band2H>
      <a:tcTxStyle/>
      <a:tcStyle>
        <a:tcBdr/>
        <a:fill>
          <a:solidFill>
            <a:srgbClr val="FFFFFF"/>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Helvetica"/>
          <a:ea typeface="Helvetica"/>
          <a:cs typeface="Helvetica"/>
        </a:font>
        <a:srgbClr val="FF0000"/>
      </a:tcTxStyle>
      <a:tcStyle>
        <a:tcBdr>
          <a:left>
            <a:ln w="12700" cap="flat">
              <a:noFill/>
              <a:miter lim="400000"/>
            </a:ln>
          </a:left>
          <a:right>
            <a:ln w="12700" cap="flat">
              <a:noFill/>
              <a:miter lim="400000"/>
            </a:ln>
          </a:right>
          <a:top>
            <a:ln w="50800" cap="flat">
              <a:solidFill>
                <a:srgbClr val="FF0000"/>
              </a:solidFill>
              <a:prstDash val="solid"/>
              <a:round/>
            </a:ln>
          </a:top>
          <a:bottom>
            <a:ln w="25400" cap="flat">
              <a:solidFill>
                <a:srgbClr val="FF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25400" cap="flat">
              <a:solidFill>
                <a:srgbClr val="FF0000"/>
              </a:solidFill>
              <a:prstDash val="solid"/>
              <a:round/>
            </a:ln>
          </a:top>
          <a:bottom>
            <a:ln w="25400" cap="flat">
              <a:solidFill>
                <a:srgbClr val="FF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Helvetica Light"/>
          <a:ea typeface="Helvetica Light"/>
          <a:cs typeface="Helvetica Light"/>
        </a:font>
        <a:srgbClr val="FF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ACA"/>
          </a:solidFill>
        </a:fill>
      </a:tcStyle>
    </a:wholeTbl>
    <a:band2H>
      <a:tcTxStyle/>
      <a:tcStyle>
        <a:tcBdr/>
        <a:fill>
          <a:solidFill>
            <a:srgbClr val="FFE6E6"/>
          </a:solidFill>
        </a:fill>
      </a:tcStyle>
    </a:band2H>
    <a:firstCol>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0000"/>
          </a:solidFill>
        </a:fill>
      </a:tcStyle>
    </a:firstCol>
    <a:la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0000"/>
          </a:solidFill>
        </a:fill>
      </a:tcStyle>
    </a:lastRow>
    <a:fir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0000"/>
          </a:solidFill>
        </a:fill>
      </a:tcStyle>
    </a:firstRow>
  </a:tblStyle>
  <a:tblStyle styleId="{2708684C-4D16-4618-839F-0558EEFCDFE6}" styleName="">
    <a:tblBg/>
    <a:wholeTbl>
      <a:tcTxStyle b="off" i="off">
        <a:font>
          <a:latin typeface="Helvetica Light"/>
          <a:ea typeface="Helvetica Light"/>
          <a:cs typeface="Helvetica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a:tcStyle>
        <a:tcBdr/>
        <a:fill>
          <a:solidFill>
            <a:srgbClr val="FFFFFF"/>
          </a:solidFill>
        </a:fill>
      </a:tcStyle>
    </a:band2H>
    <a:firstCol>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823"/>
    <p:restoredTop sz="62300"/>
  </p:normalViewPr>
  <p:slideViewPr>
    <p:cSldViewPr snapToGrid="0" snapToObjects="1">
      <p:cViewPr varScale="1">
        <p:scale>
          <a:sx n="35" d="100"/>
          <a:sy n="35" d="100"/>
        </p:scale>
        <p:origin x="712"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tiff>
</file>

<file path=ppt/media/image11.png>
</file>

<file path=ppt/media/image2.tif>
</file>

<file path=ppt/media/image3.tif>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689771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2200" b="0" i="0" u="none" strike="noStrike" dirty="0">
                <a:effectLst/>
                <a:latin typeface="+mj-lt"/>
                <a:ea typeface="+mj-ea"/>
                <a:cs typeface="+mj-cs"/>
                <a:sym typeface="Helvetica Neue"/>
              </a:rPr>
              <a:t>重排前后我们需要查看自己的符号顺序有没有修改成功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这时候就用到了 </a:t>
            </a:r>
            <a:r>
              <a:rPr lang="en-US" altLang="zh-CN" dirty="0"/>
              <a:t>Link Map</a:t>
            </a:r>
            <a:r>
              <a:rPr lang="en-US" altLang="zh-CN" sz="2200" b="0" i="0" u="none" strike="noStrike" dirty="0">
                <a:effectLst/>
                <a:latin typeface="+mj-lt"/>
                <a:ea typeface="+mj-ea"/>
                <a:cs typeface="+mj-cs"/>
                <a:sym typeface="Helvetica Neue"/>
              </a:rPr>
              <a:t> .</a:t>
            </a:r>
          </a:p>
          <a:p>
            <a:endParaRPr kumimoji="1" lang="en-US" altLang="zh-CN" sz="2200" b="0" i="0" u="none" strike="noStrike" dirty="0">
              <a:effectLst/>
              <a:latin typeface="+mj-lt"/>
              <a:ea typeface="+mj-ea"/>
              <a:cs typeface="+mj-cs"/>
              <a:sym typeface="Helvetica Neue"/>
            </a:endParaRPr>
          </a:p>
          <a:p>
            <a:endParaRPr kumimoji="1" lang="en-US" altLang="zh-CN" sz="2200" b="0" i="0" u="none" strike="noStrike" dirty="0">
              <a:effectLst/>
              <a:latin typeface="+mj-lt"/>
              <a:ea typeface="+mj-ea"/>
              <a:cs typeface="+mj-cs"/>
              <a:sym typeface="Helvetica Neue"/>
            </a:endParaRPr>
          </a:p>
          <a:p>
            <a:endParaRPr kumimoji="1" lang="en-US" altLang="zh-CN" sz="2200" b="0" i="0" u="none" strike="noStrike" dirty="0">
              <a:effectLst/>
              <a:latin typeface="+mj-lt"/>
              <a:ea typeface="+mj-ea"/>
              <a:cs typeface="+mj-cs"/>
              <a:sym typeface="Helvetica Neue"/>
            </a:endParaRPr>
          </a:p>
          <a:p>
            <a:r>
              <a:rPr lang="zh-CN" altLang="en-US" sz="2200" b="0" i="0" u="none" strike="noStrike" dirty="0">
                <a:effectLst/>
                <a:latin typeface="+mj-lt"/>
                <a:ea typeface="+mj-ea"/>
                <a:cs typeface="+mj-cs"/>
                <a:sym typeface="Helvetica Neue"/>
              </a:rPr>
              <a:t>上述文件中最左侧地址就是 </a:t>
            </a:r>
            <a:r>
              <a:rPr lang="zh-CN" altLang="en-US" sz="2200" b="1" i="0" u="none" strike="noStrike" dirty="0">
                <a:effectLst/>
                <a:latin typeface="+mj-lt"/>
                <a:ea typeface="+mj-ea"/>
                <a:cs typeface="+mj-cs"/>
                <a:sym typeface="Helvetica Neue"/>
              </a:rPr>
              <a:t>实际代码地址而并非符号地址</a:t>
            </a:r>
            <a:r>
              <a:rPr lang="zh-CN" altLang="en-US" sz="2200" b="0" i="0" u="none" strike="noStrike" dirty="0">
                <a:effectLst/>
                <a:latin typeface="+mj-lt"/>
                <a:ea typeface="+mj-ea"/>
                <a:cs typeface="+mj-cs"/>
                <a:sym typeface="Helvetica Neue"/>
              </a:rPr>
              <a:t> </a:t>
            </a:r>
            <a:r>
              <a:rPr lang="en-US" altLang="zh-CN" sz="2200" b="0" i="0" u="none" strike="noStrike" dirty="0">
                <a:effectLst/>
                <a:latin typeface="+mj-lt"/>
                <a:ea typeface="+mj-ea"/>
                <a:cs typeface="+mj-cs"/>
                <a:sym typeface="Helvetica Neue"/>
              </a:rPr>
              <a:t>, </a:t>
            </a:r>
            <a:r>
              <a:rPr lang="zh-CN" altLang="en-US" sz="2200" b="1" i="0" u="none" strike="noStrike" dirty="0">
                <a:effectLst/>
                <a:latin typeface="+mj-lt"/>
                <a:ea typeface="+mj-ea"/>
                <a:cs typeface="+mj-cs"/>
                <a:sym typeface="Helvetica Neue"/>
              </a:rPr>
              <a:t>因此我们二进制重排并非只是修改符号地址 </a:t>
            </a:r>
            <a:r>
              <a:rPr lang="en-US" altLang="zh-CN" sz="2200" b="1" i="0" u="none" strike="noStrike" dirty="0">
                <a:effectLst/>
                <a:latin typeface="+mj-lt"/>
                <a:ea typeface="+mj-ea"/>
                <a:cs typeface="+mj-cs"/>
                <a:sym typeface="Helvetica Neue"/>
              </a:rPr>
              <a:t>, </a:t>
            </a:r>
            <a:r>
              <a:rPr lang="zh-CN" altLang="en-US" sz="2200" b="1" i="0" u="none" strike="noStrike" dirty="0">
                <a:effectLst/>
                <a:latin typeface="+mj-lt"/>
                <a:ea typeface="+mj-ea"/>
                <a:cs typeface="+mj-cs"/>
                <a:sym typeface="Helvetica Neue"/>
              </a:rPr>
              <a:t>而是利用符号顺序 </a:t>
            </a:r>
            <a:r>
              <a:rPr lang="en-US" altLang="zh-CN" sz="2200" b="1" i="0" u="none" strike="noStrike" dirty="0">
                <a:effectLst/>
                <a:latin typeface="+mj-lt"/>
                <a:ea typeface="+mj-ea"/>
                <a:cs typeface="+mj-cs"/>
                <a:sym typeface="Helvetica Neue"/>
              </a:rPr>
              <a:t>, </a:t>
            </a:r>
            <a:r>
              <a:rPr lang="zh-CN" altLang="en-US" sz="2200" b="1" i="0" u="none" strike="noStrike" dirty="0">
                <a:effectLst/>
                <a:latin typeface="+mj-lt"/>
                <a:ea typeface="+mj-ea"/>
                <a:cs typeface="+mj-cs"/>
                <a:sym typeface="Helvetica Neue"/>
              </a:rPr>
              <a:t>重新排列整个代码在文件的偏移地址 </a:t>
            </a:r>
            <a:r>
              <a:rPr lang="en-US" altLang="zh-CN" sz="2200" b="1" i="0" u="none" strike="noStrike" dirty="0">
                <a:effectLst/>
                <a:latin typeface="+mj-lt"/>
                <a:ea typeface="+mj-ea"/>
                <a:cs typeface="+mj-cs"/>
                <a:sym typeface="Helvetica Neue"/>
              </a:rPr>
              <a:t>, </a:t>
            </a:r>
            <a:r>
              <a:rPr lang="zh-CN" altLang="en-US" sz="2200" b="1" i="0" u="none" strike="noStrike" dirty="0">
                <a:effectLst/>
                <a:latin typeface="+mj-lt"/>
                <a:ea typeface="+mj-ea"/>
                <a:cs typeface="+mj-cs"/>
                <a:sym typeface="Helvetica Neue"/>
              </a:rPr>
              <a:t>将启动需要加载的方法地址放到前面内存页中 </a:t>
            </a:r>
            <a:r>
              <a:rPr lang="en-US" altLang="zh-CN" sz="2200" b="1" i="0" u="none" strike="noStrike" dirty="0">
                <a:effectLst/>
                <a:latin typeface="+mj-lt"/>
                <a:ea typeface="+mj-ea"/>
                <a:cs typeface="+mj-cs"/>
                <a:sym typeface="Helvetica Neue"/>
              </a:rPr>
              <a:t>, </a:t>
            </a:r>
            <a:r>
              <a:rPr lang="zh-CN" altLang="en-US" sz="2200" b="1" i="0" u="none" strike="noStrike" dirty="0">
                <a:effectLst/>
                <a:latin typeface="+mj-lt"/>
                <a:ea typeface="+mj-ea"/>
                <a:cs typeface="+mj-cs"/>
                <a:sym typeface="Helvetica Neue"/>
              </a:rPr>
              <a:t>以此达到减少 </a:t>
            </a:r>
            <a:r>
              <a:rPr lang="en-US" altLang="zh-CN" sz="2200" b="1" i="0" u="none" strike="noStrike" dirty="0">
                <a:effectLst/>
                <a:latin typeface="+mj-lt"/>
                <a:ea typeface="+mj-ea"/>
                <a:cs typeface="+mj-cs"/>
                <a:sym typeface="Helvetica Neue"/>
              </a:rPr>
              <a:t>page fault </a:t>
            </a:r>
            <a:r>
              <a:rPr lang="zh-CN" altLang="en-US" sz="2200" b="1" i="0" u="none" strike="noStrike" dirty="0">
                <a:effectLst/>
                <a:latin typeface="+mj-lt"/>
                <a:ea typeface="+mj-ea"/>
                <a:cs typeface="+mj-cs"/>
                <a:sym typeface="Helvetica Neue"/>
              </a:rPr>
              <a:t>的次数从而实现时间上的优化</a:t>
            </a:r>
            <a:r>
              <a:rPr lang="zh-CN" altLang="en-US" sz="2200" b="0" i="0" u="none" strike="noStrike" dirty="0">
                <a:effectLst/>
                <a:latin typeface="+mj-lt"/>
                <a:ea typeface="+mj-ea"/>
                <a:cs typeface="+mj-cs"/>
                <a:sym typeface="Helvetica Neue"/>
              </a:rPr>
              <a:t>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一定要清楚这一点 </a:t>
            </a:r>
            <a:r>
              <a:rPr lang="en-US" altLang="zh-CN" sz="2200" b="0" i="0" u="none" strike="noStrike" dirty="0">
                <a:effectLst/>
                <a:latin typeface="+mj-lt"/>
                <a:ea typeface="+mj-ea"/>
                <a:cs typeface="+mj-cs"/>
                <a:sym typeface="Helvetica Neue"/>
              </a:rPr>
              <a:t>.</a:t>
            </a:r>
          </a:p>
          <a:p>
            <a:br>
              <a:rPr lang="en-US" altLang="zh-CN" sz="2200" b="0" i="0" u="none" strike="noStrike" dirty="0">
                <a:effectLst/>
                <a:latin typeface="+mj-lt"/>
                <a:ea typeface="+mj-ea"/>
                <a:cs typeface="+mj-cs"/>
                <a:sym typeface="Helvetica Neue"/>
              </a:rPr>
            </a:br>
            <a:endParaRPr kumimoji="1" lang="zh-CN" altLang="en-US" dirty="0"/>
          </a:p>
        </p:txBody>
      </p:sp>
    </p:spTree>
    <p:extLst>
      <p:ext uri="{BB962C8B-B14F-4D97-AF65-F5344CB8AC3E}">
        <p14:creationId xmlns:p14="http://schemas.microsoft.com/office/powerpoint/2010/main" val="33831591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40134693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6004443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471437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391441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indent="-457200">
              <a:buAutoNum type="arabicParenBoth"/>
            </a:pPr>
            <a:r>
              <a:rPr lang="en-US" altLang="zh-CN" sz="2200" b="0" i="0" u="none" strike="noStrike" dirty="0" err="1">
                <a:effectLst/>
                <a:latin typeface="+mj-lt"/>
                <a:ea typeface="+mj-ea"/>
                <a:cs typeface="+mj-cs"/>
                <a:sym typeface="Helvetica Neue"/>
              </a:rPr>
              <a:t>Dyld</a:t>
            </a:r>
            <a:r>
              <a:rPr lang="zh-CN" altLang="en-US" sz="2200" b="0" i="0" u="none" strike="noStrike" dirty="0">
                <a:effectLst/>
                <a:latin typeface="+mj-lt"/>
                <a:ea typeface="+mj-ea"/>
                <a:cs typeface="+mj-cs"/>
                <a:sym typeface="Helvetica Neue"/>
              </a:rPr>
              <a:t>从主执行文件的</a:t>
            </a:r>
            <a:r>
              <a:rPr lang="en-US" altLang="zh-CN" sz="2200" b="0" i="0" u="none" strike="noStrike" dirty="0">
                <a:effectLst/>
                <a:latin typeface="+mj-lt"/>
                <a:ea typeface="+mj-ea"/>
                <a:cs typeface="+mj-cs"/>
                <a:sym typeface="Helvetica Neue"/>
              </a:rPr>
              <a:t>header</a:t>
            </a:r>
            <a:r>
              <a:rPr lang="zh-CN" altLang="en-US" sz="2200" b="0" i="0" u="none" strike="noStrike" dirty="0">
                <a:effectLst/>
                <a:latin typeface="+mj-lt"/>
                <a:ea typeface="+mj-ea"/>
                <a:cs typeface="+mj-cs"/>
                <a:sym typeface="Helvetica Neue"/>
              </a:rPr>
              <a:t>获取到需要加载的所依赖动态库列表，然后它需要找到每个 </a:t>
            </a:r>
            <a:r>
              <a:rPr lang="en-US" altLang="zh-CN" sz="2200" b="0" i="0" u="none" strike="noStrike" dirty="0" err="1">
                <a:effectLst/>
                <a:latin typeface="+mj-lt"/>
                <a:ea typeface="+mj-ea"/>
                <a:cs typeface="+mj-cs"/>
                <a:sym typeface="Helvetica Neue"/>
              </a:rPr>
              <a:t>dylib</a:t>
            </a:r>
            <a:r>
              <a:rPr lang="zh-CN" altLang="en-US" sz="2200" b="0" i="0" u="none" strike="noStrike" dirty="0">
                <a:effectLst/>
                <a:latin typeface="+mj-lt"/>
                <a:ea typeface="+mj-ea"/>
                <a:cs typeface="+mj-cs"/>
                <a:sym typeface="Helvetica Neue"/>
              </a:rPr>
              <a:t>，而应用所依赖的 </a:t>
            </a:r>
            <a:r>
              <a:rPr lang="en-US" altLang="zh-CN" sz="2200" b="0" i="0" u="none" strike="noStrike" dirty="0" err="1">
                <a:effectLst/>
                <a:latin typeface="+mj-lt"/>
                <a:ea typeface="+mj-ea"/>
                <a:cs typeface="+mj-cs"/>
                <a:sym typeface="Helvetica Neue"/>
              </a:rPr>
              <a:t>dylib</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文件可能会再依赖其他 </a:t>
            </a:r>
            <a:r>
              <a:rPr lang="en-US" altLang="zh-CN" sz="2200" b="0" i="0" u="none" strike="noStrike" dirty="0" err="1">
                <a:effectLst/>
                <a:latin typeface="+mj-lt"/>
                <a:ea typeface="+mj-ea"/>
                <a:cs typeface="+mj-cs"/>
                <a:sym typeface="Helvetica Neue"/>
              </a:rPr>
              <a:t>dylib</a:t>
            </a:r>
            <a:r>
              <a:rPr lang="zh-CN" altLang="en-US" sz="2200" b="0" i="0" u="none" strike="noStrike" dirty="0">
                <a:effectLst/>
                <a:latin typeface="+mj-lt"/>
                <a:ea typeface="+mj-ea"/>
                <a:cs typeface="+mj-cs"/>
                <a:sym typeface="Helvetica Neue"/>
              </a:rPr>
              <a:t>，所以所需要加载的是动态库列表一个递归依赖的集合</a:t>
            </a:r>
            <a:endParaRPr lang="en-US" altLang="zh-CN" sz="2200" b="0" i="0" u="none" strike="noStrike" dirty="0">
              <a:effectLst/>
              <a:latin typeface="+mj-lt"/>
              <a:ea typeface="+mj-ea"/>
              <a:cs typeface="+mj-cs"/>
              <a:sym typeface="Helvetica Neue"/>
            </a:endParaRPr>
          </a:p>
          <a:p>
            <a:pPr marL="457200" indent="-457200">
              <a:buAutoNum type="arabicParenBoth"/>
            </a:pPr>
            <a:endParaRPr kumimoji="1" lang="en-US" altLang="zh-CN" dirty="0"/>
          </a:p>
          <a:p>
            <a:endParaRPr kumimoji="1" lang="en-US" altLang="zh-CN" dirty="0"/>
          </a:p>
          <a:p>
            <a:r>
              <a:rPr lang="en-US" altLang="zh-CN" sz="2200" b="0" i="0" u="none" strike="noStrike" dirty="0">
                <a:effectLst/>
                <a:latin typeface="+mj-lt"/>
                <a:ea typeface="+mj-ea"/>
                <a:cs typeface="+mj-cs"/>
                <a:sym typeface="Helvetica Neue"/>
              </a:rPr>
              <a:t>iOS4.3</a:t>
            </a:r>
            <a:r>
              <a:rPr lang="zh-CN" altLang="en-US" sz="2200" b="0" i="0" u="none" strike="noStrike" dirty="0">
                <a:effectLst/>
                <a:latin typeface="+mj-lt"/>
                <a:ea typeface="+mj-ea"/>
                <a:cs typeface="+mj-cs"/>
                <a:sym typeface="Helvetica Neue"/>
              </a:rPr>
              <a:t>后引入了 </a:t>
            </a:r>
            <a:r>
              <a:rPr lang="en-US" altLang="zh-CN" sz="2200" b="0" i="0" u="none" strike="noStrike" dirty="0">
                <a:effectLst/>
                <a:latin typeface="+mj-lt"/>
                <a:ea typeface="+mj-ea"/>
                <a:cs typeface="+mj-cs"/>
                <a:sym typeface="Helvetica Neue"/>
              </a:rPr>
              <a:t>ASLR</a:t>
            </a:r>
            <a:r>
              <a:rPr lang="zh-CN" altLang="en-US" sz="2200" b="0" i="0" u="none" strike="noStrike" dirty="0">
                <a:effectLst/>
                <a:latin typeface="+mj-lt"/>
                <a:ea typeface="+mj-ea"/>
                <a:cs typeface="+mj-cs"/>
                <a:sym typeface="Helvetica Neue"/>
              </a:rPr>
              <a:t>，由于</a:t>
            </a:r>
            <a:r>
              <a:rPr lang="en-US" altLang="zh-CN" sz="2200" b="0" i="0" u="none" strike="noStrike" dirty="0">
                <a:effectLst/>
                <a:latin typeface="+mj-lt"/>
                <a:ea typeface="+mj-ea"/>
                <a:cs typeface="+mj-cs"/>
                <a:sym typeface="Helvetica Neue"/>
              </a:rPr>
              <a:t>ASLR</a:t>
            </a:r>
            <a:r>
              <a:rPr lang="zh-CN" altLang="en-US" sz="2200" b="0" i="0" u="none" strike="noStrike" dirty="0">
                <a:effectLst/>
                <a:latin typeface="+mj-lt"/>
                <a:ea typeface="+mj-ea"/>
                <a:cs typeface="+mj-cs"/>
                <a:sym typeface="Helvetica Neue"/>
              </a:rPr>
              <a:t>地址空间随机化</a:t>
            </a:r>
            <a:r>
              <a:rPr lang="en-US" altLang="zh-CN" sz="2200" b="0" i="0" u="none" strike="noStrike" dirty="0">
                <a:effectLst/>
                <a:latin typeface="+mj-lt"/>
                <a:ea typeface="+mj-ea"/>
                <a:cs typeface="+mj-cs"/>
                <a:sym typeface="Helvetica Neue"/>
              </a:rPr>
              <a:t>(address space layout randomization)</a:t>
            </a:r>
            <a:r>
              <a:rPr lang="zh-CN" altLang="en-US" sz="2200" b="0" i="0" u="none" strike="noStrike" dirty="0">
                <a:effectLst/>
                <a:latin typeface="+mj-lt"/>
                <a:ea typeface="+mj-ea"/>
                <a:cs typeface="+mj-cs"/>
                <a:sym typeface="Helvetica Neue"/>
              </a:rPr>
              <a:t>的存在，</a:t>
            </a:r>
            <a:r>
              <a:rPr lang="en-US" altLang="zh-CN" sz="2200" b="0" i="0" u="none" strike="noStrike" dirty="0">
                <a:effectLst/>
                <a:latin typeface="+mj-lt"/>
                <a:ea typeface="+mj-ea"/>
                <a:cs typeface="+mj-cs"/>
                <a:sym typeface="Helvetica Neue"/>
              </a:rPr>
              <a:t>ASLR </a:t>
            </a:r>
            <a:r>
              <a:rPr lang="en-US" altLang="zh-CN" sz="2200" b="0" i="0" u="none" strike="noStrike" dirty="0" err="1">
                <a:effectLst/>
                <a:latin typeface="+mj-lt"/>
                <a:ea typeface="+mj-ea"/>
                <a:cs typeface="+mj-cs"/>
                <a:sym typeface="Helvetica Neue"/>
              </a:rPr>
              <a:t>dyld</a:t>
            </a:r>
            <a:r>
              <a:rPr lang="zh-CN" altLang="en-US" sz="2200" b="0" i="0" u="none" strike="noStrike" dirty="0">
                <a:effectLst/>
                <a:latin typeface="+mj-lt"/>
                <a:ea typeface="+mj-ea"/>
                <a:cs typeface="+mj-cs"/>
                <a:sym typeface="Helvetica Neue"/>
              </a:rPr>
              <a:t>后会将 </a:t>
            </a:r>
            <a:r>
              <a:rPr lang="en-US" altLang="zh-CN" sz="2200" b="0" i="0" u="none" strike="noStrike" dirty="0" err="1">
                <a:effectLst/>
                <a:latin typeface="+mj-lt"/>
                <a:ea typeface="+mj-ea"/>
                <a:cs typeface="+mj-cs"/>
                <a:sym typeface="Helvetica Neue"/>
              </a:rPr>
              <a:t>dylib</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加载到新的随机地址</a:t>
            </a:r>
            <a:r>
              <a:rPr lang="en-US" altLang="zh-CN" sz="2200" b="0" i="0" u="none" strike="noStrike" dirty="0">
                <a:effectLst/>
                <a:latin typeface="+mj-lt"/>
                <a:ea typeface="+mj-ea"/>
                <a:cs typeface="+mj-cs"/>
                <a:sym typeface="Helvetica Neue"/>
              </a:rPr>
              <a:t>(</a:t>
            </a:r>
            <a:r>
              <a:rPr lang="en-US" altLang="zh-CN" sz="2200" b="0" i="0" u="none" strike="noStrike" dirty="0" err="1">
                <a:effectLst/>
                <a:latin typeface="+mj-lt"/>
                <a:ea typeface="+mj-ea"/>
                <a:cs typeface="+mj-cs"/>
                <a:sym typeface="Helvetica Neue"/>
              </a:rPr>
              <a:t>actual_address</a:t>
            </a:r>
            <a:r>
              <a:rPr lang="en-US" altLang="zh-CN" sz="2200" b="0" i="0" u="none" strike="noStrike" dirty="0">
                <a:effectLst/>
                <a:latin typeface="+mj-lt"/>
                <a:ea typeface="+mj-ea"/>
                <a:cs typeface="+mj-cs"/>
                <a:sym typeface="Helvetica Neue"/>
              </a:rPr>
              <a:t>)</a:t>
            </a:r>
            <a:r>
              <a:rPr lang="zh-CN" altLang="en-US" sz="2200" b="0" i="0" u="none" strike="noStrike" dirty="0">
                <a:effectLst/>
                <a:latin typeface="+mj-lt"/>
                <a:ea typeface="+mj-ea"/>
                <a:cs typeface="+mj-cs"/>
                <a:sym typeface="Helvetica Neue"/>
              </a:rPr>
              <a:t>，这个随机的地址跟代码和数据指向的旧地址</a:t>
            </a:r>
            <a:r>
              <a:rPr lang="en-US" altLang="zh-CN" sz="2200" b="0" i="0" u="none" strike="noStrike" dirty="0">
                <a:effectLst/>
                <a:latin typeface="+mj-lt"/>
                <a:ea typeface="+mj-ea"/>
                <a:cs typeface="+mj-cs"/>
                <a:sym typeface="Helvetica Neue"/>
              </a:rPr>
              <a:t>(</a:t>
            </a:r>
            <a:r>
              <a:rPr lang="en-US" altLang="zh-CN" sz="2200" b="0" i="0" u="none" strike="noStrike" dirty="0" err="1">
                <a:effectLst/>
                <a:latin typeface="+mj-lt"/>
                <a:ea typeface="+mj-ea"/>
                <a:cs typeface="+mj-cs"/>
                <a:sym typeface="Helvetica Neue"/>
              </a:rPr>
              <a:t>preferred_address</a:t>
            </a:r>
            <a:r>
              <a:rPr lang="en-US" altLang="zh-CN" sz="2200" b="0" i="0" u="none" strike="noStrike" dirty="0">
                <a:effectLst/>
                <a:latin typeface="+mj-lt"/>
                <a:ea typeface="+mj-ea"/>
                <a:cs typeface="+mj-cs"/>
                <a:sym typeface="Helvetica Neue"/>
              </a:rPr>
              <a:t>)</a:t>
            </a:r>
            <a:r>
              <a:rPr lang="zh-CN" altLang="en-US" sz="2200" b="0" i="0" u="none" strike="noStrike" dirty="0">
                <a:effectLst/>
                <a:latin typeface="+mj-lt"/>
                <a:ea typeface="+mj-ea"/>
                <a:cs typeface="+mj-cs"/>
                <a:sym typeface="Helvetica Neue"/>
              </a:rPr>
              <a:t>会有偏差，</a:t>
            </a:r>
            <a:r>
              <a:rPr lang="en-US" altLang="zh-CN" sz="2200" b="0" i="0" u="none" strike="noStrike" dirty="0" err="1">
                <a:effectLst/>
                <a:latin typeface="+mj-lt"/>
                <a:ea typeface="+mj-ea"/>
                <a:cs typeface="+mj-cs"/>
                <a:sym typeface="Helvetica Neue"/>
              </a:rPr>
              <a:t>dyld</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需要修正这个偏差</a:t>
            </a:r>
            <a:r>
              <a:rPr lang="en-US" altLang="zh-CN" sz="2200" b="0" i="0" u="none" strike="noStrike" dirty="0">
                <a:effectLst/>
                <a:latin typeface="+mj-lt"/>
                <a:ea typeface="+mj-ea"/>
                <a:cs typeface="+mj-cs"/>
                <a:sym typeface="Helvetica Neue"/>
              </a:rPr>
              <a:t>(slide)</a:t>
            </a:r>
            <a:r>
              <a:rPr lang="zh-CN" altLang="en-US" sz="2200" b="0" i="0" u="none" strike="noStrike" dirty="0">
                <a:effectLst/>
                <a:latin typeface="+mj-lt"/>
                <a:ea typeface="+mj-ea"/>
                <a:cs typeface="+mj-cs"/>
                <a:sym typeface="Helvetica Neue"/>
              </a:rPr>
              <a:t>，做法就是将 </a:t>
            </a:r>
            <a:r>
              <a:rPr lang="en-US" altLang="zh-CN" sz="2200" b="0" i="0" u="none" strike="noStrike" dirty="0" err="1">
                <a:effectLst/>
                <a:latin typeface="+mj-lt"/>
                <a:ea typeface="+mj-ea"/>
                <a:cs typeface="+mj-cs"/>
                <a:sym typeface="Helvetica Neue"/>
              </a:rPr>
              <a:t>dylib</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内部的指针地址都加上这个偏移量，偏移量的计算方法如下：</a:t>
            </a:r>
          </a:p>
          <a:p>
            <a:r>
              <a:rPr lang="en-US" altLang="zh-CN" sz="2200" b="0" i="0" u="none" strike="noStrike" dirty="0">
                <a:effectLst/>
                <a:latin typeface="+mj-lt"/>
                <a:ea typeface="+mj-ea"/>
                <a:cs typeface="+mj-cs"/>
                <a:sym typeface="Helvetica Neue"/>
              </a:rPr>
              <a:t>Slide = </a:t>
            </a:r>
            <a:r>
              <a:rPr lang="en-US" altLang="zh-CN" sz="2200" b="0" i="0" u="none" strike="noStrike" dirty="0" err="1">
                <a:effectLst/>
                <a:latin typeface="+mj-lt"/>
                <a:ea typeface="+mj-ea"/>
                <a:cs typeface="+mj-cs"/>
                <a:sym typeface="Helvetica Neue"/>
              </a:rPr>
              <a:t>actual_address</a:t>
            </a:r>
            <a:r>
              <a:rPr lang="en-US" altLang="zh-CN" sz="2200" b="0" i="0" u="none" strike="noStrike" dirty="0">
                <a:effectLst/>
                <a:latin typeface="+mj-lt"/>
                <a:ea typeface="+mj-ea"/>
                <a:cs typeface="+mj-cs"/>
                <a:sym typeface="Helvetica Neue"/>
              </a:rPr>
              <a:t> – </a:t>
            </a:r>
            <a:r>
              <a:rPr lang="en-US" altLang="zh-CN" sz="2200" b="0" i="0" u="none" strike="noStrike" dirty="0" err="1">
                <a:effectLst/>
                <a:latin typeface="+mj-lt"/>
                <a:ea typeface="+mj-ea"/>
                <a:cs typeface="+mj-cs"/>
                <a:sym typeface="Helvetica Neue"/>
              </a:rPr>
              <a:t>preferred_address</a:t>
            </a:r>
            <a:endParaRPr lang="en-US" altLang="zh-CN" sz="2200" b="0" i="0" u="none" strike="noStrike" dirty="0">
              <a:effectLst/>
              <a:latin typeface="+mj-lt"/>
              <a:ea typeface="+mj-ea"/>
              <a:cs typeface="+mj-cs"/>
              <a:sym typeface="Helvetica Neue"/>
            </a:endParaRPr>
          </a:p>
          <a:p>
            <a:br>
              <a:rPr lang="en-US" altLang="zh-CN" dirty="0"/>
            </a:br>
            <a:br>
              <a:rPr lang="en-US" altLang="zh-CN" sz="2200" b="0" i="0" u="none" strike="noStrike" dirty="0">
                <a:effectLst/>
                <a:latin typeface="+mj-lt"/>
                <a:ea typeface="+mj-ea"/>
                <a:cs typeface="+mj-cs"/>
                <a:sym typeface="Helvetica Neue"/>
              </a:rPr>
            </a:br>
            <a:r>
              <a:rPr lang="en-US" altLang="zh-CN" sz="2200" b="0" i="0" u="none" strike="noStrike" dirty="0">
                <a:effectLst/>
                <a:latin typeface="+mj-lt"/>
                <a:ea typeface="+mj-ea"/>
                <a:cs typeface="+mj-cs"/>
                <a:sym typeface="Helvetica Neue"/>
              </a:rPr>
              <a:t>Binding</a:t>
            </a:r>
            <a:r>
              <a:rPr lang="zh-CN" altLang="en-US" sz="2200" b="0" i="0" u="none" strike="noStrike" dirty="0">
                <a:effectLst/>
                <a:latin typeface="+mj-lt"/>
                <a:ea typeface="+mj-ea"/>
                <a:cs typeface="+mj-cs"/>
                <a:sym typeface="Helvetica Neue"/>
              </a:rPr>
              <a:t>：将指针指向镜像外部的内容，</a:t>
            </a:r>
            <a:r>
              <a:rPr lang="en-US" altLang="zh-CN" sz="2200" b="0" i="0" u="none" strike="noStrike" dirty="0">
                <a:effectLst/>
                <a:latin typeface="+mj-lt"/>
                <a:ea typeface="+mj-ea"/>
                <a:cs typeface="+mj-cs"/>
                <a:sym typeface="Helvetica Neue"/>
              </a:rPr>
              <a:t>binding</a:t>
            </a:r>
            <a:r>
              <a:rPr lang="zh-CN" altLang="en-US" sz="2200" b="0" i="0" u="none" strike="noStrike" dirty="0">
                <a:effectLst/>
                <a:latin typeface="+mj-lt"/>
                <a:ea typeface="+mj-ea"/>
                <a:cs typeface="+mj-cs"/>
                <a:sym typeface="Helvetica Neue"/>
              </a:rPr>
              <a:t>就是将这个二进制调用的外部符号进行绑定的过程。比如我们</a:t>
            </a:r>
            <a:r>
              <a:rPr lang="en-US" altLang="zh-CN" sz="2200" b="0" i="0" u="none" strike="noStrike" dirty="0" err="1">
                <a:effectLst/>
                <a:latin typeface="+mj-lt"/>
                <a:ea typeface="+mj-ea"/>
                <a:cs typeface="+mj-cs"/>
                <a:sym typeface="Helvetica Neue"/>
              </a:rPr>
              <a:t>objc</a:t>
            </a:r>
            <a:r>
              <a:rPr lang="zh-CN" altLang="en-US" sz="2200" b="0" i="0" u="none" strike="noStrike" dirty="0">
                <a:effectLst/>
                <a:latin typeface="+mj-lt"/>
                <a:ea typeface="+mj-ea"/>
                <a:cs typeface="+mj-cs"/>
                <a:sym typeface="Helvetica Neue"/>
              </a:rPr>
              <a:t>代码中需要使用到</a:t>
            </a:r>
            <a:r>
              <a:rPr lang="en-US" altLang="zh-CN" sz="2200" b="0" i="0" u="none" strike="noStrike" dirty="0" err="1">
                <a:effectLst/>
                <a:latin typeface="+mj-lt"/>
                <a:ea typeface="+mj-ea"/>
                <a:cs typeface="+mj-cs"/>
                <a:sym typeface="Helvetica Neue"/>
              </a:rPr>
              <a:t>NSObject</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即符号</a:t>
            </a:r>
            <a:r>
              <a:rPr lang="en-US" altLang="zh-CN" sz="2200" b="0" i="1" u="none" strike="noStrike" dirty="0">
                <a:effectLst/>
                <a:latin typeface="+mj-lt"/>
                <a:ea typeface="+mj-ea"/>
                <a:cs typeface="+mj-cs"/>
                <a:sym typeface="Helvetica Neue"/>
              </a:rPr>
              <a:t>OBJC_CLASS</a:t>
            </a:r>
            <a:r>
              <a:rPr lang="en-US" altLang="zh-CN" sz="2200" b="0" i="0" u="none" strike="noStrike" dirty="0">
                <a:effectLst/>
                <a:latin typeface="+mj-lt"/>
                <a:ea typeface="+mj-ea"/>
                <a:cs typeface="+mj-cs"/>
                <a:sym typeface="Helvetica Neue"/>
              </a:rPr>
              <a:t>$_</a:t>
            </a:r>
            <a:r>
              <a:rPr lang="en-US" altLang="zh-CN" sz="2200" b="0" i="0" u="none" strike="noStrike" dirty="0" err="1">
                <a:effectLst/>
                <a:latin typeface="+mj-lt"/>
                <a:ea typeface="+mj-ea"/>
                <a:cs typeface="+mj-cs"/>
                <a:sym typeface="Helvetica Neue"/>
              </a:rPr>
              <a:t>NSObject</a:t>
            </a:r>
            <a:r>
              <a:rPr lang="zh-CN" altLang="en-US" sz="2200" b="0" i="0" u="none" strike="noStrike" dirty="0">
                <a:effectLst/>
                <a:latin typeface="+mj-lt"/>
                <a:ea typeface="+mj-ea"/>
                <a:cs typeface="+mj-cs"/>
                <a:sym typeface="Helvetica Neue"/>
              </a:rPr>
              <a:t>，但是这个符号又不在我们的二进制中，在系统库 </a:t>
            </a:r>
            <a:r>
              <a:rPr lang="en-US" altLang="zh-CN" sz="2200" b="0" i="0" u="none" strike="noStrike" dirty="0" err="1">
                <a:effectLst/>
                <a:latin typeface="+mj-lt"/>
                <a:ea typeface="+mj-ea"/>
                <a:cs typeface="+mj-cs"/>
                <a:sym typeface="Helvetica Neue"/>
              </a:rPr>
              <a:t>Foundation.framework</a:t>
            </a:r>
            <a:r>
              <a:rPr lang="zh-CN" altLang="en-US" sz="2200" b="0" i="0" u="none" strike="noStrike" dirty="0">
                <a:effectLst/>
                <a:latin typeface="+mj-lt"/>
                <a:ea typeface="+mj-ea"/>
                <a:cs typeface="+mj-cs"/>
                <a:sym typeface="Helvetica Neue"/>
              </a:rPr>
              <a:t>中，因此就需要</a:t>
            </a:r>
            <a:r>
              <a:rPr lang="en-US" altLang="zh-CN" sz="2200" b="0" i="0" u="none" strike="noStrike" dirty="0">
                <a:effectLst/>
                <a:latin typeface="+mj-lt"/>
                <a:ea typeface="+mj-ea"/>
                <a:cs typeface="+mj-cs"/>
                <a:sym typeface="Helvetica Neue"/>
              </a:rPr>
              <a:t>binding</a:t>
            </a:r>
            <a:r>
              <a:rPr lang="zh-CN" altLang="en-US" sz="2200" b="0" i="0" u="none" strike="noStrike" dirty="0">
                <a:effectLst/>
                <a:latin typeface="+mj-lt"/>
                <a:ea typeface="+mj-ea"/>
                <a:cs typeface="+mj-cs"/>
                <a:sym typeface="Helvetica Neue"/>
              </a:rPr>
              <a:t>这个操作将对应关系绑定到一起；</a:t>
            </a:r>
          </a:p>
          <a:p>
            <a:endParaRPr kumimoji="1" lang="en-US" altLang="zh-CN" dirty="0"/>
          </a:p>
          <a:p>
            <a:endParaRPr kumimoji="1" lang="en-US" altLang="zh-CN" dirty="0"/>
          </a:p>
          <a:p>
            <a:r>
              <a:rPr lang="en-US" altLang="zh-CN" sz="2200" b="1" dirty="0">
                <a:effectLst/>
                <a:latin typeface="+mj-lt"/>
                <a:ea typeface="+mj-ea"/>
                <a:cs typeface="+mj-cs"/>
                <a:sym typeface="Helvetica Neue"/>
              </a:rPr>
              <a:t>rebase</a:t>
            </a:r>
            <a:r>
              <a:rPr lang="zh-CN" altLang="en-US" sz="2200" b="1" dirty="0">
                <a:effectLst/>
                <a:latin typeface="+mj-lt"/>
                <a:ea typeface="+mj-ea"/>
                <a:cs typeface="+mj-cs"/>
                <a:sym typeface="Helvetica Neue"/>
              </a:rPr>
              <a:t>做的是将镜像读入内存，修正镜像内部的指针</a:t>
            </a:r>
            <a:r>
              <a:rPr lang="zh-CN" altLang="en-US" sz="2200" dirty="0">
                <a:effectLst/>
                <a:latin typeface="+mj-lt"/>
                <a:ea typeface="+mj-ea"/>
                <a:cs typeface="+mj-cs"/>
                <a:sym typeface="Helvetica Neue"/>
              </a:rPr>
              <a:t>，</a:t>
            </a:r>
            <a:r>
              <a:rPr lang="zh-CN" altLang="en-US" sz="2200" b="1" dirty="0">
                <a:effectLst/>
                <a:latin typeface="+mj-lt"/>
                <a:ea typeface="+mj-ea"/>
                <a:cs typeface="+mj-cs"/>
                <a:sym typeface="Helvetica Neue"/>
              </a:rPr>
              <a:t>性能消耗主要在</a:t>
            </a:r>
            <a:r>
              <a:rPr lang="en-US" altLang="zh-CN" sz="2200" b="1" dirty="0">
                <a:effectLst/>
                <a:latin typeface="+mj-lt"/>
                <a:ea typeface="+mj-ea"/>
                <a:cs typeface="+mj-cs"/>
                <a:sym typeface="Helvetica Neue"/>
              </a:rPr>
              <a:t>IO</a:t>
            </a:r>
            <a:r>
              <a:rPr lang="zh-CN" altLang="en-US" sz="2200" dirty="0">
                <a:effectLst/>
                <a:latin typeface="+mj-lt"/>
                <a:ea typeface="+mj-ea"/>
                <a:cs typeface="+mj-cs"/>
                <a:sym typeface="Helvetica Neue"/>
              </a:rPr>
              <a:t>。</a:t>
            </a:r>
          </a:p>
          <a:p>
            <a:r>
              <a:rPr lang="en-US" altLang="zh-CN" sz="2200" dirty="0">
                <a:effectLst/>
                <a:latin typeface="+mj-lt"/>
                <a:ea typeface="+mj-ea"/>
                <a:cs typeface="+mj-cs"/>
                <a:sym typeface="Helvetica Neue"/>
              </a:rPr>
              <a:t>bind</a:t>
            </a:r>
            <a:r>
              <a:rPr lang="zh-CN" altLang="en-US" sz="2200" dirty="0">
                <a:effectLst/>
                <a:latin typeface="+mj-lt"/>
                <a:ea typeface="+mj-ea"/>
                <a:cs typeface="+mj-cs"/>
                <a:sym typeface="Helvetica Neue"/>
              </a:rPr>
              <a:t>做的是查询符号表，设置指向镜像外部的指针，</a:t>
            </a:r>
            <a:r>
              <a:rPr lang="zh-CN" altLang="en-US" sz="2200" b="1" dirty="0">
                <a:effectLst/>
                <a:latin typeface="+mj-lt"/>
                <a:ea typeface="+mj-ea"/>
                <a:cs typeface="+mj-cs"/>
                <a:sym typeface="Helvetica Neue"/>
              </a:rPr>
              <a:t>性能消耗主要在</a:t>
            </a:r>
            <a:r>
              <a:rPr lang="en-US" altLang="zh-CN" sz="2200" b="1" dirty="0">
                <a:effectLst/>
                <a:latin typeface="+mj-lt"/>
                <a:ea typeface="+mj-ea"/>
                <a:cs typeface="+mj-cs"/>
                <a:sym typeface="Helvetica Neue"/>
              </a:rPr>
              <a:t>CPU</a:t>
            </a:r>
            <a:r>
              <a:rPr lang="zh-CN" altLang="en-US" sz="2200" b="1" dirty="0">
                <a:effectLst/>
                <a:latin typeface="+mj-lt"/>
                <a:ea typeface="+mj-ea"/>
                <a:cs typeface="+mj-cs"/>
                <a:sym typeface="Helvetica Neue"/>
              </a:rPr>
              <a:t>计算</a:t>
            </a:r>
            <a:r>
              <a:rPr lang="zh-CN" altLang="en-US" sz="2200" dirty="0">
                <a:effectLst/>
                <a:latin typeface="+mj-lt"/>
                <a:ea typeface="+mj-ea"/>
                <a:cs typeface="+mj-cs"/>
                <a:sym typeface="Helvetica Neue"/>
              </a:rPr>
              <a:t>。</a:t>
            </a:r>
            <a:endParaRPr lang="en-US" altLang="zh-CN" sz="2200" dirty="0">
              <a:effectLst/>
              <a:latin typeface="+mj-lt"/>
              <a:ea typeface="+mj-ea"/>
              <a:cs typeface="+mj-cs"/>
              <a:sym typeface="Helvetica Neue"/>
            </a:endParaRPr>
          </a:p>
          <a:p>
            <a:endParaRPr lang="zh-CN" altLang="en-US" sz="2200" dirty="0">
              <a:effectLst/>
              <a:latin typeface="+mj-lt"/>
              <a:ea typeface="+mj-ea"/>
              <a:cs typeface="+mj-cs"/>
              <a:sym typeface="Helvetica Neue"/>
            </a:endParaRPr>
          </a:p>
          <a:p>
            <a:endParaRPr kumimoji="1" lang="en-US" altLang="zh-CN" dirty="0"/>
          </a:p>
          <a:p>
            <a:pPr marL="0" marR="0" lvl="0" indent="0" defTabSz="457200" eaLnBrk="1" fontAlgn="auto" latinLnBrk="0" hangingPunct="1">
              <a:lnSpc>
                <a:spcPct val="117999"/>
              </a:lnSpc>
              <a:spcBef>
                <a:spcPts val="0"/>
              </a:spcBef>
              <a:spcAft>
                <a:spcPts val="0"/>
              </a:spcAft>
              <a:buClrTx/>
              <a:buSzTx/>
              <a:buFontTx/>
              <a:buNone/>
              <a:tabLst/>
              <a:defRPr/>
            </a:pPr>
            <a:r>
              <a:rPr lang="en-US" altLang="zh-CN" sz="2200" dirty="0" err="1">
                <a:effectLst/>
                <a:latin typeface="+mj-lt"/>
                <a:ea typeface="+mj-ea"/>
                <a:cs typeface="+mj-cs"/>
                <a:sym typeface="Helvetica Neue"/>
              </a:rPr>
              <a:t>dyld</a:t>
            </a:r>
            <a:r>
              <a:rPr lang="zh-CN" altLang="en-US" sz="2200" dirty="0">
                <a:effectLst/>
                <a:latin typeface="+mj-lt"/>
                <a:ea typeface="+mj-ea"/>
                <a:cs typeface="+mj-cs"/>
                <a:sym typeface="Helvetica Neue"/>
              </a:rPr>
              <a:t>运行</a:t>
            </a:r>
            <a:r>
              <a:rPr lang="en-US" altLang="zh-CN" sz="2200" dirty="0">
                <a:effectLst/>
                <a:latin typeface="+mj-lt"/>
                <a:ea typeface="+mj-ea"/>
                <a:cs typeface="+mj-cs"/>
                <a:sym typeface="Helvetica Neue"/>
              </a:rPr>
              <a:t>APP</a:t>
            </a:r>
            <a:r>
              <a:rPr lang="zh-CN" altLang="en-US" sz="2200" dirty="0">
                <a:effectLst/>
                <a:latin typeface="+mj-lt"/>
                <a:ea typeface="+mj-ea"/>
                <a:cs typeface="+mj-cs"/>
                <a:sym typeface="Helvetica Neue"/>
              </a:rPr>
              <a:t>的初始化函数，调用每个</a:t>
            </a:r>
            <a:r>
              <a:rPr lang="en-US" altLang="zh-CN" sz="2200" dirty="0">
                <a:effectLst/>
                <a:latin typeface="+mj-lt"/>
                <a:ea typeface="+mj-ea"/>
                <a:cs typeface="+mj-cs"/>
                <a:sym typeface="Helvetica Neue"/>
              </a:rPr>
              <a:t>OC</a:t>
            </a:r>
            <a:r>
              <a:rPr lang="zh-CN" altLang="en-US" sz="2200" dirty="0">
                <a:effectLst/>
                <a:latin typeface="+mj-lt"/>
                <a:ea typeface="+mj-ea"/>
                <a:cs typeface="+mj-cs"/>
                <a:sym typeface="Helvetica Neue"/>
              </a:rPr>
              <a:t>类的</a:t>
            </a:r>
            <a:r>
              <a:rPr lang="en-US" altLang="zh-CN" sz="2200" dirty="0">
                <a:effectLst/>
                <a:latin typeface="+mj-lt"/>
                <a:ea typeface="+mj-ea"/>
                <a:cs typeface="+mj-cs"/>
                <a:sym typeface="Helvetica Neue"/>
              </a:rPr>
              <a:t>+load</a:t>
            </a:r>
            <a:r>
              <a:rPr lang="zh-CN" altLang="en-US" sz="2200" dirty="0">
                <a:effectLst/>
                <a:latin typeface="+mj-lt"/>
                <a:ea typeface="+mj-ea"/>
                <a:cs typeface="+mj-cs"/>
                <a:sym typeface="Helvetica Neue"/>
              </a:rPr>
              <a:t>方法，调用</a:t>
            </a:r>
            <a:r>
              <a:rPr lang="en-US" altLang="zh-CN" sz="2200" dirty="0">
                <a:effectLst/>
                <a:latin typeface="+mj-lt"/>
                <a:ea typeface="+mj-ea"/>
                <a:cs typeface="+mj-cs"/>
                <a:sym typeface="Helvetica Neue"/>
              </a:rPr>
              <a:t>C++</a:t>
            </a:r>
            <a:r>
              <a:rPr lang="zh-CN" altLang="en-US" sz="2200" dirty="0">
                <a:effectLst/>
                <a:latin typeface="+mj-lt"/>
                <a:ea typeface="+mj-ea"/>
                <a:cs typeface="+mj-cs"/>
                <a:sym typeface="Helvetica Neue"/>
              </a:rPr>
              <a:t>的构造器函数（</a:t>
            </a:r>
            <a:r>
              <a:rPr lang="en-US" altLang="zh-CN" sz="2200" dirty="0">
                <a:effectLst/>
                <a:latin typeface="+mj-lt"/>
                <a:ea typeface="+mj-ea"/>
                <a:cs typeface="+mj-cs"/>
                <a:sym typeface="Helvetica Neue"/>
              </a:rPr>
              <a:t>attribute((constructor))</a:t>
            </a:r>
            <a:r>
              <a:rPr lang="zh-CN" altLang="en-US" sz="2200" dirty="0">
                <a:effectLst/>
                <a:latin typeface="+mj-lt"/>
                <a:ea typeface="+mj-ea"/>
                <a:cs typeface="+mj-cs"/>
                <a:sym typeface="Helvetica Neue"/>
              </a:rPr>
              <a:t>修饰），创建非基本类型的</a:t>
            </a:r>
            <a:r>
              <a:rPr lang="en-US" altLang="zh-CN" sz="2200" dirty="0">
                <a:effectLst/>
                <a:latin typeface="+mj-lt"/>
                <a:ea typeface="+mj-ea"/>
                <a:cs typeface="+mj-cs"/>
                <a:sym typeface="Helvetica Neue"/>
              </a:rPr>
              <a:t>C++</a:t>
            </a:r>
            <a:r>
              <a:rPr lang="zh-CN" altLang="en-US" sz="2200" dirty="0">
                <a:effectLst/>
                <a:latin typeface="+mj-lt"/>
                <a:ea typeface="+mj-ea"/>
                <a:cs typeface="+mj-cs"/>
                <a:sym typeface="Helvetica Neue"/>
              </a:rPr>
              <a:t>静态全局变量，然后执行</a:t>
            </a:r>
            <a:r>
              <a:rPr lang="en-US" altLang="zh-CN" sz="2200" dirty="0">
                <a:effectLst/>
                <a:latin typeface="+mj-lt"/>
                <a:ea typeface="+mj-ea"/>
                <a:cs typeface="+mj-cs"/>
                <a:sym typeface="Helvetica Neue"/>
              </a:rPr>
              <a:t>main</a:t>
            </a:r>
            <a:r>
              <a:rPr lang="zh-CN" altLang="en-US" sz="2200" dirty="0">
                <a:effectLst/>
                <a:latin typeface="+mj-lt"/>
                <a:ea typeface="+mj-ea"/>
                <a:cs typeface="+mj-cs"/>
                <a:sym typeface="Helvetica Neue"/>
              </a:rPr>
              <a:t>函数。</a:t>
            </a:r>
          </a:p>
          <a:p>
            <a:endParaRPr kumimoji="1" lang="zh-CN" altLang="en-US" dirty="0"/>
          </a:p>
        </p:txBody>
      </p:sp>
    </p:spTree>
    <p:extLst>
      <p:ext uri="{BB962C8B-B14F-4D97-AF65-F5344CB8AC3E}">
        <p14:creationId xmlns:p14="http://schemas.microsoft.com/office/powerpoint/2010/main" val="16567293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647107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625487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2200" b="1" i="0" u="none" strike="noStrike" dirty="0">
                <a:effectLst/>
                <a:latin typeface="+mj-lt"/>
                <a:ea typeface="+mj-ea"/>
                <a:cs typeface="+mj-cs"/>
                <a:sym typeface="Helvetica Neue"/>
              </a:rPr>
              <a:t>使用物理内存时遗留的问题</a:t>
            </a:r>
          </a:p>
          <a:p>
            <a:r>
              <a:rPr lang="zh-CN" altLang="en-US" sz="2200" b="0" i="0" u="none" strike="noStrike" dirty="0">
                <a:effectLst/>
                <a:latin typeface="+mj-lt"/>
                <a:ea typeface="+mj-ea"/>
                <a:cs typeface="+mj-cs"/>
                <a:sym typeface="Helvetica Neue"/>
              </a:rPr>
              <a:t>安全问题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由于在内存条中使用的都是真实物理地址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而且内存条中各个应用进程都是按顺序依次排列的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那么在 进程</a:t>
            </a:r>
            <a:r>
              <a:rPr lang="en-US" altLang="zh-CN" sz="2200" b="0" i="0" u="none" strike="noStrike" dirty="0">
                <a:effectLst/>
                <a:latin typeface="+mj-lt"/>
                <a:ea typeface="+mj-ea"/>
                <a:cs typeface="+mj-cs"/>
                <a:sym typeface="Helvetica Neue"/>
              </a:rPr>
              <a:t>1 </a:t>
            </a:r>
            <a:r>
              <a:rPr lang="zh-CN" altLang="en-US" sz="2200" b="0" i="0" u="none" strike="noStrike" dirty="0">
                <a:effectLst/>
                <a:latin typeface="+mj-lt"/>
                <a:ea typeface="+mj-ea"/>
                <a:cs typeface="+mj-cs"/>
                <a:sym typeface="Helvetica Neue"/>
              </a:rPr>
              <a:t>中通过地址偏移就可以访问到 其他进程 的内存 </a:t>
            </a:r>
            <a:r>
              <a:rPr lang="en-US" altLang="zh-CN" sz="2200" b="0" i="0" u="none" strike="noStrike" dirty="0">
                <a:effectLst/>
                <a:latin typeface="+mj-lt"/>
                <a:ea typeface="+mj-ea"/>
                <a:cs typeface="+mj-cs"/>
                <a:sym typeface="Helvetica Neue"/>
              </a:rPr>
              <a:t>.</a:t>
            </a:r>
          </a:p>
          <a:p>
            <a:r>
              <a:rPr lang="zh-CN" altLang="en-US" sz="2200" b="0" i="0" u="none" strike="noStrike" dirty="0">
                <a:effectLst/>
                <a:latin typeface="+mj-lt"/>
                <a:ea typeface="+mj-ea"/>
                <a:cs typeface="+mj-cs"/>
                <a:sym typeface="Helvetica Neue"/>
              </a:rPr>
              <a:t>效率问题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随着软件的发展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一个软件运行时需要占用的内存越来越多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但往往用户并不会用到这个应用的所有功能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造成很大的内存浪费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而后面打开的进程往往需要排队等待 </a:t>
            </a:r>
            <a:r>
              <a:rPr lang="en-US" altLang="zh-CN" sz="2200" b="0" i="0" u="none" strike="noStrike" dirty="0">
                <a:effectLst/>
                <a:latin typeface="+mj-lt"/>
                <a:ea typeface="+mj-ea"/>
                <a:cs typeface="+mj-cs"/>
                <a:sym typeface="Helvetica Neue"/>
              </a:rPr>
              <a:t>.</a:t>
            </a:r>
          </a:p>
          <a:p>
            <a:br>
              <a:rPr lang="en-US" altLang="zh-CN" sz="2200" b="0" i="0" u="none" strike="noStrike" dirty="0">
                <a:effectLst/>
                <a:latin typeface="+mj-lt"/>
                <a:ea typeface="+mj-ea"/>
                <a:cs typeface="+mj-cs"/>
                <a:sym typeface="Helvetica Neue"/>
              </a:rPr>
            </a:br>
            <a:endParaRPr lang="en-US" altLang="zh-CN" sz="2200" dirty="0">
              <a:effectLst/>
              <a:latin typeface="+mj-lt"/>
              <a:ea typeface="+mj-ea"/>
              <a:cs typeface="+mj-cs"/>
              <a:sym typeface="Helvetica Neue"/>
            </a:endParaRPr>
          </a:p>
          <a:p>
            <a:r>
              <a:rPr lang="zh-CN" altLang="en-US" sz="2200" dirty="0">
                <a:effectLst/>
                <a:latin typeface="+mj-lt"/>
                <a:ea typeface="+mj-ea"/>
                <a:cs typeface="+mj-cs"/>
                <a:sym typeface="Helvetica Neue"/>
              </a:rPr>
              <a:t>系统对真实物理内存访问做了一层限制 </a:t>
            </a:r>
            <a:r>
              <a:rPr lang="en-US" altLang="zh-CN" sz="2200" dirty="0">
                <a:effectLst/>
                <a:latin typeface="+mj-lt"/>
                <a:ea typeface="+mj-ea"/>
                <a:cs typeface="+mj-cs"/>
                <a:sym typeface="Helvetica Neue"/>
              </a:rPr>
              <a:t>, </a:t>
            </a:r>
            <a:r>
              <a:rPr lang="zh-CN" altLang="en-US" sz="2200" dirty="0">
                <a:effectLst/>
                <a:latin typeface="+mj-lt"/>
                <a:ea typeface="+mj-ea"/>
                <a:cs typeface="+mj-cs"/>
                <a:sym typeface="Helvetica Neue"/>
              </a:rPr>
              <a:t>只有被写到映射表中的地址才是被认可可以访问的</a:t>
            </a:r>
            <a:r>
              <a:rPr lang="en-US" altLang="zh-CN" sz="2200" dirty="0">
                <a:effectLst/>
                <a:latin typeface="+mj-lt"/>
                <a:ea typeface="+mj-ea"/>
                <a:cs typeface="+mj-cs"/>
                <a:sym typeface="Helvetica Neue"/>
              </a:rPr>
              <a:t>.</a:t>
            </a:r>
          </a:p>
          <a:p>
            <a:r>
              <a:rPr lang="zh-CN" altLang="en-US" sz="2200" dirty="0">
                <a:effectLst/>
                <a:latin typeface="+mj-lt"/>
                <a:ea typeface="+mj-ea"/>
                <a:cs typeface="+mj-cs"/>
                <a:sym typeface="Helvetica Neue"/>
              </a:rPr>
              <a:t>我们进程访问的内存地址实际上是一个虚拟地址 </a:t>
            </a:r>
            <a:r>
              <a:rPr lang="en-US" altLang="zh-CN" sz="2200" dirty="0">
                <a:effectLst/>
                <a:latin typeface="+mj-lt"/>
                <a:ea typeface="+mj-ea"/>
                <a:cs typeface="+mj-cs"/>
                <a:sym typeface="Helvetica Neue"/>
              </a:rPr>
              <a:t>, </a:t>
            </a:r>
            <a:r>
              <a:rPr lang="zh-CN" altLang="en-US" sz="2200" dirty="0">
                <a:effectLst/>
                <a:latin typeface="+mj-lt"/>
                <a:ea typeface="+mj-ea"/>
                <a:cs typeface="+mj-cs"/>
                <a:sym typeface="Helvetica Neue"/>
              </a:rPr>
              <a:t>而这个虚拟地址通过一张映射表映射后才可以获取到真实的物理地址 </a:t>
            </a:r>
            <a:r>
              <a:rPr lang="en-US" altLang="zh-CN" sz="2200" dirty="0">
                <a:effectLst/>
                <a:latin typeface="+mj-lt"/>
                <a:ea typeface="+mj-ea"/>
                <a:cs typeface="+mj-cs"/>
                <a:sym typeface="Helvetica Neue"/>
              </a:rPr>
              <a:t>.</a:t>
            </a:r>
          </a:p>
          <a:p>
            <a:endParaRPr lang="en-US" altLang="zh-CN" sz="2200" dirty="0">
              <a:effectLst/>
              <a:latin typeface="+mj-lt"/>
              <a:ea typeface="+mj-ea"/>
              <a:cs typeface="+mj-cs"/>
              <a:sym typeface="Helvetica Neue"/>
            </a:endParaRPr>
          </a:p>
          <a:p>
            <a:r>
              <a:rPr lang="en-US" altLang="zh-CN" sz="2200" b="1" dirty="0" err="1">
                <a:effectLst/>
                <a:latin typeface="+mj-lt"/>
                <a:ea typeface="+mj-ea"/>
                <a:cs typeface="+mj-cs"/>
                <a:sym typeface="Helvetica Neue"/>
              </a:rPr>
              <a:t>cpu</a:t>
            </a:r>
            <a:r>
              <a:rPr lang="en-US" altLang="zh-CN" sz="2200" b="1" dirty="0">
                <a:effectLst/>
                <a:latin typeface="+mj-lt"/>
                <a:ea typeface="+mj-ea"/>
                <a:cs typeface="+mj-cs"/>
                <a:sym typeface="Helvetica Neue"/>
              </a:rPr>
              <a:t> </a:t>
            </a:r>
            <a:r>
              <a:rPr lang="zh-CN" altLang="en-US" sz="2200" b="1" dirty="0">
                <a:effectLst/>
                <a:latin typeface="+mj-lt"/>
                <a:ea typeface="+mj-ea"/>
                <a:cs typeface="+mj-cs"/>
                <a:sym typeface="Helvetica Neue"/>
              </a:rPr>
              <a:t>寻址过程</a:t>
            </a:r>
            <a:endParaRPr lang="zh-CN" altLang="en-US" sz="2200" dirty="0">
              <a:effectLst/>
              <a:latin typeface="+mj-lt"/>
              <a:ea typeface="+mj-ea"/>
              <a:cs typeface="+mj-cs"/>
              <a:sym typeface="Helvetica Neue"/>
            </a:endParaRPr>
          </a:p>
          <a:p>
            <a:r>
              <a:rPr lang="zh-CN" altLang="en-US" sz="2200" dirty="0">
                <a:effectLst/>
                <a:latin typeface="+mj-lt"/>
                <a:ea typeface="+mj-ea"/>
                <a:cs typeface="+mj-cs"/>
                <a:sym typeface="Helvetica Neue"/>
              </a:rPr>
              <a:t>通过虚拟内存地址 </a:t>
            </a:r>
            <a:r>
              <a:rPr lang="en-US" altLang="zh-CN" sz="2200" dirty="0">
                <a:effectLst/>
                <a:latin typeface="+mj-lt"/>
                <a:ea typeface="+mj-ea"/>
                <a:cs typeface="+mj-cs"/>
                <a:sym typeface="Helvetica Neue"/>
              </a:rPr>
              <a:t>, </a:t>
            </a:r>
            <a:r>
              <a:rPr lang="zh-CN" altLang="en-US" sz="2200" dirty="0">
                <a:effectLst/>
                <a:latin typeface="+mj-lt"/>
                <a:ea typeface="+mj-ea"/>
                <a:cs typeface="+mj-cs"/>
                <a:sym typeface="Helvetica Neue"/>
              </a:rPr>
              <a:t>找到对应进程的映射表 </a:t>
            </a:r>
            <a:r>
              <a:rPr lang="en-US" altLang="zh-CN" sz="2200" dirty="0">
                <a:effectLst/>
                <a:latin typeface="+mj-lt"/>
                <a:ea typeface="+mj-ea"/>
                <a:cs typeface="+mj-cs"/>
                <a:sym typeface="Helvetica Neue"/>
              </a:rPr>
              <a:t>.</a:t>
            </a:r>
          </a:p>
          <a:p>
            <a:r>
              <a:rPr lang="zh-CN" altLang="en-US" sz="2200" dirty="0">
                <a:effectLst/>
                <a:latin typeface="+mj-lt"/>
                <a:ea typeface="+mj-ea"/>
                <a:cs typeface="+mj-cs"/>
                <a:sym typeface="Helvetica Neue"/>
              </a:rPr>
              <a:t>通过映射表找到其对应的真实物理地址 </a:t>
            </a:r>
            <a:r>
              <a:rPr lang="en-US" altLang="zh-CN" sz="2200" dirty="0">
                <a:effectLst/>
                <a:latin typeface="+mj-lt"/>
                <a:ea typeface="+mj-ea"/>
                <a:cs typeface="+mj-cs"/>
                <a:sym typeface="Helvetica Neue"/>
              </a:rPr>
              <a:t>, </a:t>
            </a:r>
            <a:r>
              <a:rPr lang="zh-CN" altLang="en-US" sz="2200" dirty="0">
                <a:effectLst/>
                <a:latin typeface="+mj-lt"/>
                <a:ea typeface="+mj-ea"/>
                <a:cs typeface="+mj-cs"/>
                <a:sym typeface="Helvetica Neue"/>
              </a:rPr>
              <a:t>进而找到数据 </a:t>
            </a:r>
            <a:r>
              <a:rPr lang="en-US" altLang="zh-CN" sz="2200" dirty="0">
                <a:effectLst/>
                <a:latin typeface="+mj-lt"/>
                <a:ea typeface="+mj-ea"/>
                <a:cs typeface="+mj-cs"/>
                <a:sym typeface="Helvetica Neue"/>
              </a:rPr>
              <a:t>.</a:t>
            </a:r>
            <a:endParaRPr lang="zh-CN" altLang="en-US" sz="2200" dirty="0">
              <a:effectLst/>
              <a:latin typeface="+mj-lt"/>
              <a:ea typeface="+mj-ea"/>
              <a:cs typeface="+mj-cs"/>
              <a:sym typeface="Helvetica Neue"/>
            </a:endParaRPr>
          </a:p>
          <a:p>
            <a:endParaRPr kumimoji="1" lang="zh-CN" altLang="en-US" dirty="0"/>
          </a:p>
        </p:txBody>
      </p:sp>
    </p:spTree>
    <p:extLst>
      <p:ext uri="{BB962C8B-B14F-4D97-AF65-F5344CB8AC3E}">
        <p14:creationId xmlns:p14="http://schemas.microsoft.com/office/powerpoint/2010/main" val="2009484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584647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2200" b="1" i="0" u="none" strike="noStrike" dirty="0">
                <a:effectLst/>
                <a:latin typeface="+mj-lt"/>
                <a:ea typeface="+mj-ea"/>
                <a:cs typeface="+mj-cs"/>
                <a:sym typeface="Helvetica Neue"/>
              </a:rPr>
              <a:t>二进制重排优化原理</a:t>
            </a:r>
          </a:p>
          <a:p>
            <a:r>
              <a:rPr lang="zh-CN" altLang="en-US" sz="2200" b="0" i="0" u="none" strike="noStrike" dirty="0">
                <a:effectLst/>
                <a:latin typeface="+mj-lt"/>
                <a:ea typeface="+mj-ea"/>
                <a:cs typeface="+mj-cs"/>
                <a:sym typeface="Helvetica Neue"/>
              </a:rPr>
              <a:t>假设在启动时期我们需要调用两个函数 </a:t>
            </a:r>
            <a:r>
              <a:rPr lang="en-US" altLang="zh-CN" sz="2200" b="0" i="0" u="none" strike="noStrike" dirty="0">
                <a:effectLst/>
                <a:latin typeface="+mj-lt"/>
                <a:ea typeface="+mj-ea"/>
                <a:cs typeface="+mj-cs"/>
                <a:sym typeface="Helvetica Neue"/>
              </a:rPr>
              <a:t>method1 </a:t>
            </a:r>
            <a:r>
              <a:rPr lang="zh-CN" altLang="en-US" sz="2200" b="0" i="0" u="none" strike="noStrike" dirty="0">
                <a:effectLst/>
                <a:latin typeface="+mj-lt"/>
                <a:ea typeface="+mj-ea"/>
                <a:cs typeface="+mj-cs"/>
                <a:sym typeface="Helvetica Neue"/>
              </a:rPr>
              <a:t>与 </a:t>
            </a:r>
            <a:r>
              <a:rPr lang="en-US" altLang="zh-CN" sz="2200" b="0" i="0" u="none" strike="noStrike" dirty="0">
                <a:effectLst/>
                <a:latin typeface="+mj-lt"/>
                <a:ea typeface="+mj-ea"/>
                <a:cs typeface="+mj-cs"/>
                <a:sym typeface="Helvetica Neue"/>
              </a:rPr>
              <a:t>method4 . </a:t>
            </a:r>
            <a:r>
              <a:rPr lang="zh-CN" altLang="en-US" sz="2200" b="0" i="0" u="none" strike="noStrike" dirty="0">
                <a:effectLst/>
                <a:latin typeface="+mj-lt"/>
                <a:ea typeface="+mj-ea"/>
                <a:cs typeface="+mj-cs"/>
                <a:sym typeface="Helvetica Neue"/>
              </a:rPr>
              <a:t>函数编译在 </a:t>
            </a:r>
            <a:r>
              <a:rPr lang="en-US" altLang="zh-CN" sz="2200" b="0" i="0" u="none" strike="noStrike" dirty="0" err="1">
                <a:effectLst/>
                <a:latin typeface="+mj-lt"/>
                <a:ea typeface="+mj-ea"/>
                <a:cs typeface="+mj-cs"/>
                <a:sym typeface="Helvetica Neue"/>
              </a:rPr>
              <a:t>mach</a:t>
            </a:r>
            <a:r>
              <a:rPr lang="en-US" altLang="zh-CN" sz="2200" b="0" i="0" u="none" strike="noStrike" dirty="0">
                <a:effectLst/>
                <a:latin typeface="+mj-lt"/>
                <a:ea typeface="+mj-ea"/>
                <a:cs typeface="+mj-cs"/>
                <a:sym typeface="Helvetica Neue"/>
              </a:rPr>
              <a:t>-o </a:t>
            </a:r>
            <a:r>
              <a:rPr lang="zh-CN" altLang="en-US" sz="2200" b="0" i="0" u="none" strike="noStrike" dirty="0">
                <a:effectLst/>
                <a:latin typeface="+mj-lt"/>
                <a:ea typeface="+mj-ea"/>
                <a:cs typeface="+mj-cs"/>
                <a:sym typeface="Helvetica Neue"/>
              </a:rPr>
              <a:t>中的位置是根据 </a:t>
            </a:r>
            <a:r>
              <a:rPr lang="en-US" altLang="zh-CN" sz="2200" b="0" i="0" u="none" strike="noStrike" dirty="0" err="1">
                <a:effectLst/>
                <a:latin typeface="+mj-lt"/>
                <a:ea typeface="+mj-ea"/>
                <a:cs typeface="+mj-cs"/>
                <a:sym typeface="Helvetica Neue"/>
              </a:rPr>
              <a:t>ld</a:t>
            </a:r>
            <a:r>
              <a:rPr lang="en-US" altLang="zh-CN" sz="2200" b="0" i="0" u="none" strike="noStrike" dirty="0">
                <a:effectLst/>
                <a:latin typeface="+mj-lt"/>
                <a:ea typeface="+mj-ea"/>
                <a:cs typeface="+mj-cs"/>
                <a:sym typeface="Helvetica Neue"/>
              </a:rPr>
              <a:t> ( </a:t>
            </a:r>
            <a:r>
              <a:rPr lang="en-US" altLang="zh-CN" sz="2200" b="0" i="0" u="none" strike="noStrike" dirty="0" err="1">
                <a:effectLst/>
                <a:latin typeface="+mj-lt"/>
                <a:ea typeface="+mj-ea"/>
                <a:cs typeface="+mj-cs"/>
                <a:sym typeface="Helvetica Neue"/>
              </a:rPr>
              <a:t>Xcode</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的链接器</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的编译顺序并非调用顺序来的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因此很可能这两个函数分布在不同的内存页上 </a:t>
            </a:r>
            <a:r>
              <a:rPr lang="en-US" altLang="zh-CN" sz="2200" b="0" i="0" u="none" strike="noStrike" dirty="0">
                <a:effectLst/>
                <a:latin typeface="+mj-lt"/>
                <a:ea typeface="+mj-ea"/>
                <a:cs typeface="+mj-cs"/>
                <a:sym typeface="Helvetica Neue"/>
              </a:rPr>
              <a:t>.</a:t>
            </a:r>
          </a:p>
          <a:p>
            <a:endParaRPr kumimoji="1" lang="en-US" altLang="zh-CN" dirty="0"/>
          </a:p>
          <a:p>
            <a:endParaRPr kumimoji="1" lang="en-US" altLang="zh-CN" dirty="0"/>
          </a:p>
          <a:p>
            <a:r>
              <a:rPr lang="zh-CN" altLang="en-US" sz="2200" b="0" i="0" u="none" strike="noStrike" dirty="0">
                <a:effectLst/>
                <a:latin typeface="+mj-lt"/>
                <a:ea typeface="+mj-ea"/>
                <a:cs typeface="+mj-cs"/>
                <a:sym typeface="Helvetica Neue"/>
              </a:rPr>
              <a:t>那么启动时 </a:t>
            </a:r>
            <a:r>
              <a:rPr lang="en-US" altLang="zh-CN" sz="2200" b="0" i="0" u="none" strike="noStrike" dirty="0">
                <a:effectLst/>
                <a:latin typeface="+mj-lt"/>
                <a:ea typeface="+mj-ea"/>
                <a:cs typeface="+mj-cs"/>
                <a:sym typeface="Helvetica Neue"/>
              </a:rPr>
              <a:t>, page1 </a:t>
            </a:r>
            <a:r>
              <a:rPr lang="zh-CN" altLang="en-US" sz="2200" b="0" i="0" u="none" strike="noStrike" dirty="0">
                <a:effectLst/>
                <a:latin typeface="+mj-lt"/>
                <a:ea typeface="+mj-ea"/>
                <a:cs typeface="+mj-cs"/>
                <a:sym typeface="Helvetica Neue"/>
              </a:rPr>
              <a:t>与 </a:t>
            </a:r>
            <a:r>
              <a:rPr lang="en-US" altLang="zh-CN" sz="2200" b="0" i="0" u="none" strike="noStrike" dirty="0">
                <a:effectLst/>
                <a:latin typeface="+mj-lt"/>
                <a:ea typeface="+mj-ea"/>
                <a:cs typeface="+mj-cs"/>
                <a:sym typeface="Helvetica Neue"/>
              </a:rPr>
              <a:t>page2 </a:t>
            </a:r>
            <a:r>
              <a:rPr lang="zh-CN" altLang="en-US" sz="2200" b="0" i="0" u="none" strike="noStrike" dirty="0">
                <a:effectLst/>
                <a:latin typeface="+mj-lt"/>
                <a:ea typeface="+mj-ea"/>
                <a:cs typeface="+mj-cs"/>
                <a:sym typeface="Helvetica Neue"/>
              </a:rPr>
              <a:t>则都需要从无到有加载到物理内存中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从而触发两次 </a:t>
            </a:r>
            <a:r>
              <a:rPr lang="en-US" altLang="zh-CN" sz="2200" b="0" i="0" u="none" strike="noStrike" dirty="0">
                <a:effectLst/>
                <a:latin typeface="+mj-lt"/>
                <a:ea typeface="+mj-ea"/>
                <a:cs typeface="+mj-cs"/>
                <a:sym typeface="Helvetica Neue"/>
              </a:rPr>
              <a:t>page fault .</a:t>
            </a:r>
          </a:p>
          <a:p>
            <a:r>
              <a:rPr lang="zh-CN" altLang="en-US" sz="2200" b="0" i="0" u="none" strike="noStrike" dirty="0">
                <a:effectLst/>
                <a:latin typeface="+mj-lt"/>
                <a:ea typeface="+mj-ea"/>
                <a:cs typeface="+mj-cs"/>
                <a:sym typeface="Helvetica Neue"/>
              </a:rPr>
              <a:t>而二进制重排的做法就是将 </a:t>
            </a:r>
            <a:r>
              <a:rPr lang="en-US" altLang="zh-CN" sz="2200" b="0" i="0" u="none" strike="noStrike" dirty="0">
                <a:effectLst/>
                <a:latin typeface="+mj-lt"/>
                <a:ea typeface="+mj-ea"/>
                <a:cs typeface="+mj-cs"/>
                <a:sym typeface="Helvetica Neue"/>
              </a:rPr>
              <a:t>method1 </a:t>
            </a:r>
            <a:r>
              <a:rPr lang="zh-CN" altLang="en-US" sz="2200" b="0" i="0" u="none" strike="noStrike" dirty="0">
                <a:effectLst/>
                <a:latin typeface="+mj-lt"/>
                <a:ea typeface="+mj-ea"/>
                <a:cs typeface="+mj-cs"/>
                <a:sym typeface="Helvetica Neue"/>
              </a:rPr>
              <a:t>与 </a:t>
            </a:r>
            <a:r>
              <a:rPr lang="en-US" altLang="zh-CN" sz="2200" b="0" i="0" u="none" strike="noStrike" dirty="0">
                <a:effectLst/>
                <a:latin typeface="+mj-lt"/>
                <a:ea typeface="+mj-ea"/>
                <a:cs typeface="+mj-cs"/>
                <a:sym typeface="Helvetica Neue"/>
              </a:rPr>
              <a:t>method4 </a:t>
            </a:r>
            <a:r>
              <a:rPr lang="zh-CN" altLang="en-US" sz="2200" b="0" i="0" u="none" strike="noStrike" dirty="0">
                <a:effectLst/>
                <a:latin typeface="+mj-lt"/>
                <a:ea typeface="+mj-ea"/>
                <a:cs typeface="+mj-cs"/>
                <a:sym typeface="Helvetica Neue"/>
              </a:rPr>
              <a:t>放到一个内存页中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那么启动时则只需要加载 </a:t>
            </a:r>
            <a:r>
              <a:rPr lang="en-US" altLang="zh-CN" sz="2200" b="0" i="0" u="none" strike="noStrike" dirty="0">
                <a:effectLst/>
                <a:latin typeface="+mj-lt"/>
                <a:ea typeface="+mj-ea"/>
                <a:cs typeface="+mj-cs"/>
                <a:sym typeface="Helvetica Neue"/>
              </a:rPr>
              <a:t>page1 </a:t>
            </a:r>
            <a:r>
              <a:rPr lang="zh-CN" altLang="en-US" sz="2200" b="0" i="0" u="none" strike="noStrike" dirty="0">
                <a:effectLst/>
                <a:latin typeface="+mj-lt"/>
                <a:ea typeface="+mj-ea"/>
                <a:cs typeface="+mj-cs"/>
                <a:sym typeface="Helvetica Neue"/>
              </a:rPr>
              <a:t>即可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也就是只触发一次 </a:t>
            </a:r>
            <a:r>
              <a:rPr lang="en-US" altLang="zh-CN" sz="2200" b="0" i="0" u="none" strike="noStrike" dirty="0">
                <a:effectLst/>
                <a:latin typeface="+mj-lt"/>
                <a:ea typeface="+mj-ea"/>
                <a:cs typeface="+mj-cs"/>
                <a:sym typeface="Helvetica Neue"/>
              </a:rPr>
              <a:t>page fault , </a:t>
            </a:r>
            <a:r>
              <a:rPr lang="zh-CN" altLang="en-US" sz="2200" b="0" i="0" u="none" strike="noStrike" dirty="0">
                <a:effectLst/>
                <a:latin typeface="+mj-lt"/>
                <a:ea typeface="+mj-ea"/>
                <a:cs typeface="+mj-cs"/>
                <a:sym typeface="Helvetica Neue"/>
              </a:rPr>
              <a:t>达到优化目的 </a:t>
            </a:r>
            <a:r>
              <a:rPr lang="en-US" altLang="zh-CN" sz="2200" b="0" i="0" u="none" strike="noStrike" dirty="0">
                <a:effectLst/>
                <a:latin typeface="+mj-lt"/>
                <a:ea typeface="+mj-ea"/>
                <a:cs typeface="+mj-cs"/>
                <a:sym typeface="Helvetica Neue"/>
              </a:rPr>
              <a:t>.</a:t>
            </a:r>
          </a:p>
          <a:p>
            <a:r>
              <a:rPr lang="zh-CN" altLang="en-US" sz="2200" b="1" i="0" u="none" strike="noStrike" dirty="0">
                <a:effectLst/>
                <a:latin typeface="+mj-lt"/>
                <a:ea typeface="+mj-ea"/>
                <a:cs typeface="+mj-cs"/>
                <a:sym typeface="Helvetica Neue"/>
              </a:rPr>
              <a:t>实际项目中的做法是将启动时需要调用的函数放到一起 </a:t>
            </a:r>
            <a:r>
              <a:rPr lang="en-US" altLang="zh-CN" sz="2200" b="1" i="0" u="none" strike="noStrike" dirty="0">
                <a:effectLst/>
                <a:latin typeface="+mj-lt"/>
                <a:ea typeface="+mj-ea"/>
                <a:cs typeface="+mj-cs"/>
                <a:sym typeface="Helvetica Neue"/>
              </a:rPr>
              <a:t>( </a:t>
            </a:r>
            <a:r>
              <a:rPr lang="zh-CN" altLang="en-US" sz="2200" b="1" i="0" u="none" strike="noStrike" dirty="0">
                <a:effectLst/>
                <a:latin typeface="+mj-lt"/>
                <a:ea typeface="+mj-ea"/>
                <a:cs typeface="+mj-cs"/>
                <a:sym typeface="Helvetica Neue"/>
              </a:rPr>
              <a:t>比如 前</a:t>
            </a:r>
            <a:r>
              <a:rPr lang="en-US" altLang="zh-CN" sz="2200" b="1" i="0" u="none" strike="noStrike" dirty="0">
                <a:effectLst/>
                <a:latin typeface="+mj-lt"/>
                <a:ea typeface="+mj-ea"/>
                <a:cs typeface="+mj-cs"/>
                <a:sym typeface="Helvetica Neue"/>
              </a:rPr>
              <a:t>10</a:t>
            </a:r>
            <a:r>
              <a:rPr lang="zh-CN" altLang="en-US" sz="2200" b="1" i="0" u="none" strike="noStrike" dirty="0">
                <a:effectLst/>
                <a:latin typeface="+mj-lt"/>
                <a:ea typeface="+mj-ea"/>
                <a:cs typeface="+mj-cs"/>
                <a:sym typeface="Helvetica Neue"/>
              </a:rPr>
              <a:t>页中 </a:t>
            </a:r>
            <a:r>
              <a:rPr lang="en-US" altLang="zh-CN" sz="2200" b="1" i="0" u="none" strike="noStrike" dirty="0">
                <a:effectLst/>
                <a:latin typeface="+mj-lt"/>
                <a:ea typeface="+mj-ea"/>
                <a:cs typeface="+mj-cs"/>
                <a:sym typeface="Helvetica Neue"/>
              </a:rPr>
              <a:t>) </a:t>
            </a:r>
            <a:r>
              <a:rPr lang="zh-CN" altLang="en-US" sz="2200" b="1" i="0" u="none" strike="noStrike" dirty="0">
                <a:effectLst/>
                <a:latin typeface="+mj-lt"/>
                <a:ea typeface="+mj-ea"/>
                <a:cs typeface="+mj-cs"/>
                <a:sym typeface="Helvetica Neue"/>
              </a:rPr>
              <a:t>以尽可能减少 </a:t>
            </a:r>
            <a:r>
              <a:rPr lang="en-US" altLang="zh-CN" sz="2200" b="1" i="0" u="none" strike="noStrike" dirty="0">
                <a:effectLst/>
                <a:latin typeface="+mj-lt"/>
                <a:ea typeface="+mj-ea"/>
                <a:cs typeface="+mj-cs"/>
                <a:sym typeface="Helvetica Neue"/>
              </a:rPr>
              <a:t>page fault , </a:t>
            </a:r>
            <a:r>
              <a:rPr lang="zh-CN" altLang="en-US" sz="2200" b="1" i="0" u="none" strike="noStrike" dirty="0">
                <a:effectLst/>
                <a:latin typeface="+mj-lt"/>
                <a:ea typeface="+mj-ea"/>
                <a:cs typeface="+mj-cs"/>
                <a:sym typeface="Helvetica Neue"/>
              </a:rPr>
              <a:t>达到优化目的</a:t>
            </a:r>
            <a:r>
              <a:rPr lang="zh-CN" altLang="en-US" sz="2200" b="0" i="0" u="none" strike="noStrike" dirty="0">
                <a:effectLst/>
                <a:latin typeface="+mj-lt"/>
                <a:ea typeface="+mj-ea"/>
                <a:cs typeface="+mj-cs"/>
                <a:sym typeface="Helvetica Neue"/>
              </a:rPr>
              <a:t>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而这个做法就叫做 </a:t>
            </a:r>
            <a:r>
              <a:rPr lang="en-US" altLang="zh-CN" sz="2200" b="0" i="0" u="none" strike="noStrike" dirty="0">
                <a:effectLst/>
                <a:latin typeface="+mj-lt"/>
                <a:ea typeface="+mj-ea"/>
                <a:cs typeface="+mj-cs"/>
                <a:sym typeface="Helvetica Neue"/>
              </a:rPr>
              <a:t>: </a:t>
            </a:r>
            <a:r>
              <a:rPr lang="zh-CN" altLang="en-US" sz="2200" b="0" i="0" u="none" strike="noStrike" dirty="0">
                <a:effectLst/>
                <a:latin typeface="+mj-lt"/>
                <a:ea typeface="+mj-ea"/>
                <a:cs typeface="+mj-cs"/>
                <a:sym typeface="Helvetica Neue"/>
              </a:rPr>
              <a:t>二进制重排 </a:t>
            </a:r>
            <a:r>
              <a:rPr lang="en-US" altLang="zh-CN" sz="2200" b="0" i="0" u="none" strike="noStrike" dirty="0">
                <a:effectLst/>
                <a:latin typeface="+mj-lt"/>
                <a:ea typeface="+mj-ea"/>
                <a:cs typeface="+mj-cs"/>
                <a:sym typeface="Helvetica Neue"/>
              </a:rPr>
              <a:t>.</a:t>
            </a:r>
          </a:p>
          <a:p>
            <a:br>
              <a:rPr lang="en-US" altLang="zh-CN" sz="2200" b="0" i="0" u="none" strike="noStrike" dirty="0">
                <a:effectLst/>
                <a:latin typeface="+mj-lt"/>
                <a:ea typeface="+mj-ea"/>
                <a:cs typeface="+mj-cs"/>
                <a:sym typeface="Helvetica Neue"/>
              </a:rPr>
            </a:br>
            <a:endParaRPr kumimoji="1" lang="zh-CN" altLang="en-US" dirty="0"/>
          </a:p>
        </p:txBody>
      </p:sp>
    </p:spTree>
    <p:extLst>
      <p:ext uri="{BB962C8B-B14F-4D97-AF65-F5344CB8AC3E}">
        <p14:creationId xmlns:p14="http://schemas.microsoft.com/office/powerpoint/2010/main" val="1375846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151649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2387600" y="2298700"/>
            <a:ext cx="19621500" cy="4648200"/>
          </a:xfrm>
          <a:prstGeom prst="rect">
            <a:avLst/>
          </a:prstGeom>
        </p:spPr>
        <p:txBody>
          <a:bodyPr anchor="b"/>
          <a:lstStyle/>
          <a:p>
            <a:r>
              <a:t>标题文本</a:t>
            </a:r>
          </a:p>
        </p:txBody>
      </p:sp>
      <p:sp>
        <p:nvSpPr>
          <p:cNvPr id="12" name="正文级别 1…"/>
          <p:cNvSpPr txBox="1">
            <a:spLocks noGrp="1"/>
          </p:cNvSpPr>
          <p:nvPr>
            <p:ph type="body" sz="quarter" idx="1"/>
          </p:nvPr>
        </p:nvSpPr>
        <p:spPr>
          <a:xfrm>
            <a:off x="2387600" y="7073900"/>
            <a:ext cx="19621500" cy="15875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正文级别 1…"/>
          <p:cNvSpPr txBox="1">
            <a:spLocks noGrp="1"/>
          </p:cNvSpPr>
          <p:nvPr>
            <p:ph type="body" sz="quarter" idx="1"/>
          </p:nvPr>
        </p:nvSpPr>
        <p:spPr>
          <a:xfrm>
            <a:off x="2387600" y="8953500"/>
            <a:ext cx="19621500" cy="774700"/>
          </a:xfrm>
          <a:prstGeom prst="rect">
            <a:avLst/>
          </a:prstGeom>
        </p:spPr>
        <p:txBody>
          <a:bodyPr anchor="t"/>
          <a:lstStyle>
            <a:lvl1pPr marL="0" indent="0" algn="ctr">
              <a:spcBef>
                <a:spcPts val="0"/>
              </a:spcBef>
              <a:buSzTx/>
              <a:buNone/>
              <a:defRPr sz="3800" b="1">
                <a:latin typeface="Helvetica"/>
                <a:ea typeface="Helvetica"/>
                <a:cs typeface="Helvetica"/>
                <a:sym typeface="Helvetica"/>
              </a:defRPr>
            </a:lvl1pPr>
            <a:lvl2pPr marL="1055076" indent="-445476" algn="ctr">
              <a:spcBef>
                <a:spcPts val="0"/>
              </a:spcBef>
              <a:defRPr sz="3800" b="1">
                <a:latin typeface="Helvetica"/>
                <a:ea typeface="Helvetica"/>
                <a:cs typeface="Helvetica"/>
                <a:sym typeface="Helvetica"/>
              </a:defRPr>
            </a:lvl2pPr>
            <a:lvl3pPr marL="1664676" indent="-445476" algn="ctr">
              <a:spcBef>
                <a:spcPts val="0"/>
              </a:spcBef>
              <a:defRPr sz="3800" b="1">
                <a:latin typeface="Helvetica"/>
                <a:ea typeface="Helvetica"/>
                <a:cs typeface="Helvetica"/>
                <a:sym typeface="Helvetica"/>
              </a:defRPr>
            </a:lvl3pPr>
            <a:lvl4pPr marL="2274276" indent="-445476" algn="ctr">
              <a:spcBef>
                <a:spcPts val="0"/>
              </a:spcBef>
              <a:defRPr sz="3800" b="1">
                <a:latin typeface="Helvetica"/>
                <a:ea typeface="Helvetica"/>
                <a:cs typeface="Helvetica"/>
                <a:sym typeface="Helvetica"/>
              </a:defRPr>
            </a:lvl4pPr>
            <a:lvl5pPr marL="2883876" indent="-445476" algn="ctr">
              <a:spcBef>
                <a:spcPts val="0"/>
              </a:spcBef>
              <a:defRPr sz="3800" b="1">
                <a:latin typeface="Helvetica"/>
                <a:ea typeface="Helvetica"/>
                <a:cs typeface="Helvetica"/>
                <a:sym typeface="Helvetica"/>
              </a:defRPr>
            </a:lvl5pPr>
          </a:lstStyle>
          <a:p>
            <a:r>
              <a:t>正文级别 1</a:t>
            </a:r>
          </a:p>
          <a:p>
            <a:pPr lvl="1"/>
            <a:r>
              <a:t>正文级别 2</a:t>
            </a:r>
          </a:p>
          <a:p>
            <a:pPr lvl="2"/>
            <a:r>
              <a:t>正文级别 3</a:t>
            </a:r>
          </a:p>
          <a:p>
            <a:pPr lvl="3"/>
            <a:r>
              <a:t>正文级别 4</a:t>
            </a:r>
          </a:p>
          <a:p>
            <a:pPr lvl="4"/>
            <a:r>
              <a:t>正文级别 5</a:t>
            </a:r>
          </a:p>
        </p:txBody>
      </p:sp>
      <p:sp>
        <p:nvSpPr>
          <p:cNvPr id="94" name="“在此键入引文。”"/>
          <p:cNvSpPr txBox="1">
            <a:spLocks noGrp="1"/>
          </p:cNvSpPr>
          <p:nvPr>
            <p:ph type="body" sz="quarter" idx="21"/>
          </p:nvPr>
        </p:nvSpPr>
        <p:spPr>
          <a:xfrm>
            <a:off x="2387600" y="5937250"/>
            <a:ext cx="19621500" cy="1092201"/>
          </a:xfrm>
          <a:prstGeom prst="rect">
            <a:avLst/>
          </a:prstGeom>
        </p:spPr>
        <p:txBody>
          <a:bodyPr/>
          <a:lstStyle/>
          <a:p>
            <a:pPr marL="0" indent="0" algn="ctr">
              <a:spcBef>
                <a:spcPts val="3400"/>
              </a:spcBef>
              <a:buSzTx/>
              <a:buNone/>
              <a:defRPr sz="5600"/>
            </a:pPr>
            <a:endParaRP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图像"/>
          <p:cNvSpPr>
            <a:spLocks noGrp="1"/>
          </p:cNvSpPr>
          <p:nvPr>
            <p:ph type="pic" idx="21"/>
          </p:nvPr>
        </p:nvSpPr>
        <p:spPr>
          <a:xfrm>
            <a:off x="-47625" y="-2540000"/>
            <a:ext cx="24479250" cy="16319500"/>
          </a:xfrm>
          <a:prstGeom prst="rect">
            <a:avLst/>
          </a:prstGeom>
        </p:spPr>
        <p:txBody>
          <a:bodyPr lIns="91439" tIns="45719" rIns="91439" bIns="45719" anchor="t">
            <a:noAutofit/>
          </a:bodyPr>
          <a:lstStyle/>
          <a:p>
            <a:endParaRPr/>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图像"/>
          <p:cNvSpPr>
            <a:spLocks noGrp="1"/>
          </p:cNvSpPr>
          <p:nvPr>
            <p:ph type="pic" idx="21"/>
          </p:nvPr>
        </p:nvSpPr>
        <p:spPr>
          <a:xfrm>
            <a:off x="2752725" y="-2489200"/>
            <a:ext cx="18840450" cy="12560300"/>
          </a:xfrm>
          <a:prstGeom prst="rect">
            <a:avLst/>
          </a:prstGeom>
        </p:spPr>
        <p:txBody>
          <a:bodyPr lIns="91439" tIns="45719" rIns="91439" bIns="45719" anchor="t">
            <a:noAutofit/>
          </a:bodyPr>
          <a:lstStyle/>
          <a:p>
            <a:endParaRPr/>
          </a:p>
        </p:txBody>
      </p:sp>
      <p:sp>
        <p:nvSpPr>
          <p:cNvPr id="21" name="标题文本"/>
          <p:cNvSpPr txBox="1">
            <a:spLocks noGrp="1"/>
          </p:cNvSpPr>
          <p:nvPr>
            <p:ph type="title"/>
          </p:nvPr>
        </p:nvSpPr>
        <p:spPr>
          <a:xfrm>
            <a:off x="2387600" y="9448800"/>
            <a:ext cx="19621500" cy="2006600"/>
          </a:xfrm>
          <a:prstGeom prst="rect">
            <a:avLst/>
          </a:prstGeom>
        </p:spPr>
        <p:txBody>
          <a:bodyPr anchor="b"/>
          <a:lstStyle/>
          <a:p>
            <a:r>
              <a:t>标题文本</a:t>
            </a:r>
          </a:p>
        </p:txBody>
      </p:sp>
      <p:sp>
        <p:nvSpPr>
          <p:cNvPr id="22" name="正文级别 1…"/>
          <p:cNvSpPr txBox="1">
            <a:spLocks noGrp="1"/>
          </p:cNvSpPr>
          <p:nvPr>
            <p:ph type="body" sz="quarter" idx="1"/>
          </p:nvPr>
        </p:nvSpPr>
        <p:spPr>
          <a:xfrm>
            <a:off x="2387600" y="11518900"/>
            <a:ext cx="19621500" cy="17145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2387600" y="4533900"/>
            <a:ext cx="19621500" cy="4648200"/>
          </a:xfrm>
          <a:prstGeom prst="rect">
            <a:avLst/>
          </a:prstGeom>
        </p:spPr>
        <p:txBody>
          <a:bodyP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图像"/>
          <p:cNvSpPr>
            <a:spLocks noGrp="1"/>
          </p:cNvSpPr>
          <p:nvPr>
            <p:ph type="pic" idx="21"/>
          </p:nvPr>
        </p:nvSpPr>
        <p:spPr>
          <a:xfrm>
            <a:off x="12407900" y="-2159000"/>
            <a:ext cx="10337800" cy="15506702"/>
          </a:xfrm>
          <a:prstGeom prst="rect">
            <a:avLst/>
          </a:prstGeom>
        </p:spPr>
        <p:txBody>
          <a:bodyPr lIns="91439" tIns="45719" rIns="91439" bIns="45719" anchor="t">
            <a:noAutofit/>
          </a:bodyPr>
          <a:lstStyle/>
          <a:p>
            <a:endParaRPr/>
          </a:p>
        </p:txBody>
      </p:sp>
      <p:sp>
        <p:nvSpPr>
          <p:cNvPr id="39" name="标题文本"/>
          <p:cNvSpPr txBox="1">
            <a:spLocks noGrp="1"/>
          </p:cNvSpPr>
          <p:nvPr>
            <p:ph type="title"/>
          </p:nvPr>
        </p:nvSpPr>
        <p:spPr>
          <a:xfrm>
            <a:off x="1790700" y="1066800"/>
            <a:ext cx="10007600" cy="5626100"/>
          </a:xfrm>
          <a:prstGeom prst="rect">
            <a:avLst/>
          </a:prstGeom>
        </p:spPr>
        <p:txBody>
          <a:bodyPr anchor="b"/>
          <a:lstStyle>
            <a:lvl1pPr>
              <a:defRPr sz="8400"/>
            </a:lvl1pPr>
          </a:lstStyle>
          <a:p>
            <a:r>
              <a:t>标题文本</a:t>
            </a:r>
          </a:p>
        </p:txBody>
      </p:sp>
      <p:sp>
        <p:nvSpPr>
          <p:cNvPr id="40" name="正文级别 1…"/>
          <p:cNvSpPr txBox="1">
            <a:spLocks noGrp="1"/>
          </p:cNvSpPr>
          <p:nvPr>
            <p:ph type="body" sz="quarter" idx="1"/>
          </p:nvPr>
        </p:nvSpPr>
        <p:spPr>
          <a:xfrm>
            <a:off x="1790700" y="7035800"/>
            <a:ext cx="10007600" cy="56261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p>
            <a:r>
              <a:t>标题文本</a:t>
            </a:r>
          </a:p>
        </p:txBody>
      </p:sp>
      <p:sp>
        <p:nvSpPr>
          <p:cNvPr id="49" name="幻灯片编号"/>
          <p:cNvSpPr txBox="1">
            <a:spLocks noGrp="1"/>
          </p:cNvSpPr>
          <p:nvPr>
            <p:ph type="sldNum" sz="quarter" idx="2"/>
          </p:nvPr>
        </p:nvSpPr>
        <p:spPr>
          <a:xfrm>
            <a:off x="11955253" y="13004799"/>
            <a:ext cx="453238" cy="469901"/>
          </a:xfrm>
          <a:prstGeom prst="rect">
            <a:avLst/>
          </a:prstGeom>
        </p:spPr>
        <p:txBody>
          <a:bodyPr anchor="b"/>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标题文本"/>
          <p:cNvSpPr txBox="1">
            <a:spLocks noGrp="1"/>
          </p:cNvSpPr>
          <p:nvPr>
            <p:ph type="title"/>
          </p:nvPr>
        </p:nvSpPr>
        <p:spPr>
          <a:prstGeom prst="rect">
            <a:avLst/>
          </a:prstGeom>
        </p:spPr>
        <p:txBody>
          <a:bodyPr/>
          <a:lstStyle/>
          <a:p>
            <a:r>
              <a:t>标题文本</a:t>
            </a:r>
          </a:p>
        </p:txBody>
      </p:sp>
      <p:sp>
        <p:nvSpPr>
          <p:cNvPr id="57"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图像"/>
          <p:cNvSpPr>
            <a:spLocks noGrp="1"/>
          </p:cNvSpPr>
          <p:nvPr>
            <p:ph type="pic" idx="21"/>
          </p:nvPr>
        </p:nvSpPr>
        <p:spPr>
          <a:xfrm>
            <a:off x="12496800" y="-1485900"/>
            <a:ext cx="10193867" cy="15290800"/>
          </a:xfrm>
          <a:prstGeom prst="rect">
            <a:avLst/>
          </a:prstGeom>
        </p:spPr>
        <p:txBody>
          <a:bodyPr lIns="91439" tIns="45719" rIns="91439" bIns="45719" anchor="t">
            <a:noAutofit/>
          </a:bodyPr>
          <a:lstStyle/>
          <a:p>
            <a:endParaRPr/>
          </a:p>
        </p:txBody>
      </p:sp>
      <p:sp>
        <p:nvSpPr>
          <p:cNvPr id="66" name="标题文本"/>
          <p:cNvSpPr txBox="1">
            <a:spLocks noGrp="1"/>
          </p:cNvSpPr>
          <p:nvPr>
            <p:ph type="title"/>
          </p:nvPr>
        </p:nvSpPr>
        <p:spPr>
          <a:prstGeom prst="rect">
            <a:avLst/>
          </a:prstGeom>
        </p:spPr>
        <p:txBody>
          <a:bodyPr/>
          <a:lstStyle/>
          <a:p>
            <a:r>
              <a:t>标题文本</a:t>
            </a:r>
          </a:p>
        </p:txBody>
      </p:sp>
      <p:sp>
        <p:nvSpPr>
          <p:cNvPr id="67" name="正文级别 1…"/>
          <p:cNvSpPr txBox="1">
            <a:spLocks noGrp="1"/>
          </p:cNvSpPr>
          <p:nvPr>
            <p:ph type="body" sz="half" idx="1"/>
          </p:nvPr>
        </p:nvSpPr>
        <p:spPr>
          <a:xfrm>
            <a:off x="1790700" y="3644900"/>
            <a:ext cx="10007600" cy="8839200"/>
          </a:xfrm>
          <a:prstGeom prst="rect">
            <a:avLst/>
          </a:prstGeom>
        </p:spPr>
        <p:txBody>
          <a:bodyPr/>
          <a:lstStyle>
            <a:lvl1pPr marL="431800" indent="-431800">
              <a:spcBef>
                <a:spcPts val="5300"/>
              </a:spcBef>
              <a:defRPr sz="3800"/>
            </a:lvl1pPr>
            <a:lvl2pPr marL="863600" indent="-431800">
              <a:spcBef>
                <a:spcPts val="5300"/>
              </a:spcBef>
              <a:defRPr sz="3800"/>
            </a:lvl2pPr>
            <a:lvl3pPr marL="1295400" indent="-431800">
              <a:spcBef>
                <a:spcPts val="5300"/>
              </a:spcBef>
              <a:defRPr sz="3800"/>
            </a:lvl3pPr>
            <a:lvl4pPr marL="1727200" indent="-431800">
              <a:spcBef>
                <a:spcPts val="5300"/>
              </a:spcBef>
              <a:defRPr sz="3800"/>
            </a:lvl4pPr>
            <a:lvl5pPr marL="2159000" indent="-431800">
              <a:spcBef>
                <a:spcPts val="5300"/>
              </a:spcBef>
              <a:defRPr sz="38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正文级别 1…"/>
          <p:cNvSpPr txBox="1">
            <a:spLocks noGrp="1"/>
          </p:cNvSpPr>
          <p:nvPr>
            <p:ph type="body" idx="1"/>
          </p:nvPr>
        </p:nvSpPr>
        <p:spPr>
          <a:xfrm>
            <a:off x="1790700" y="1790700"/>
            <a:ext cx="20815300" cy="101473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图像"/>
          <p:cNvSpPr>
            <a:spLocks noGrp="1"/>
          </p:cNvSpPr>
          <p:nvPr>
            <p:ph type="pic" sz="half" idx="21"/>
          </p:nvPr>
        </p:nvSpPr>
        <p:spPr>
          <a:xfrm>
            <a:off x="12344400" y="7112000"/>
            <a:ext cx="10439400" cy="6959601"/>
          </a:xfrm>
          <a:prstGeom prst="rect">
            <a:avLst/>
          </a:prstGeom>
        </p:spPr>
        <p:txBody>
          <a:bodyPr lIns="91439" tIns="45719" rIns="91439" bIns="45719" anchor="t">
            <a:noAutofit/>
          </a:bodyPr>
          <a:lstStyle/>
          <a:p>
            <a:endParaRPr/>
          </a:p>
        </p:txBody>
      </p:sp>
      <p:sp>
        <p:nvSpPr>
          <p:cNvPr id="84" name="图像"/>
          <p:cNvSpPr>
            <a:spLocks noGrp="1"/>
          </p:cNvSpPr>
          <p:nvPr>
            <p:ph type="pic" sz="half" idx="22"/>
          </p:nvPr>
        </p:nvSpPr>
        <p:spPr>
          <a:xfrm>
            <a:off x="12407900" y="190500"/>
            <a:ext cx="10363200" cy="6908800"/>
          </a:xfrm>
          <a:prstGeom prst="rect">
            <a:avLst/>
          </a:prstGeom>
        </p:spPr>
        <p:txBody>
          <a:bodyPr lIns="91439" tIns="45719" rIns="91439" bIns="45719" anchor="t">
            <a:noAutofit/>
          </a:bodyPr>
          <a:lstStyle/>
          <a:p>
            <a:endParaRPr/>
          </a:p>
        </p:txBody>
      </p:sp>
      <p:sp>
        <p:nvSpPr>
          <p:cNvPr id="85" name="图像"/>
          <p:cNvSpPr>
            <a:spLocks noGrp="1"/>
          </p:cNvSpPr>
          <p:nvPr>
            <p:ph type="pic" idx="23"/>
          </p:nvPr>
        </p:nvSpPr>
        <p:spPr>
          <a:xfrm>
            <a:off x="1583265" y="-1879600"/>
            <a:ext cx="10414002" cy="15621000"/>
          </a:xfrm>
          <a:prstGeom prst="rect">
            <a:avLst/>
          </a:prstGeom>
        </p:spPr>
        <p:txBody>
          <a:bodyPr lIns="91439" tIns="45719" rIns="91439" bIns="45719" anchor="t">
            <a:noAutofit/>
          </a:bodyPr>
          <a:lstStyle/>
          <a:p>
            <a:endParaRPr/>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1790700" y="571500"/>
            <a:ext cx="20815300" cy="2984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标题文本</a:t>
            </a:r>
          </a:p>
        </p:txBody>
      </p:sp>
      <p:sp>
        <p:nvSpPr>
          <p:cNvPr id="3" name="正文级别 1…"/>
          <p:cNvSpPr txBox="1">
            <a:spLocks noGrp="1"/>
          </p:cNvSpPr>
          <p:nvPr>
            <p:ph type="body" idx="1"/>
          </p:nvPr>
        </p:nvSpPr>
        <p:spPr>
          <a:xfrm>
            <a:off x="1790700" y="3644900"/>
            <a:ext cx="20815300" cy="8839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955253" y="13004800"/>
            <a:ext cx="453238" cy="469900"/>
          </a:xfrm>
          <a:prstGeom prst="rect">
            <a:avLst/>
          </a:prstGeom>
          <a:ln w="12700">
            <a:miter lim="400000"/>
          </a:ln>
        </p:spPr>
        <p:txBody>
          <a:bodyPr wrap="none" lIns="50800" tIns="50800" rIns="50800" bIns="50800">
            <a:spAutoFit/>
          </a:bodyPr>
          <a:lstStyle>
            <a:lvl1pPr>
              <a:defRPr sz="2400">
                <a:solidFill>
                  <a:srgbClr val="FFFFFF"/>
                </a:solidFill>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Helvetica Light"/>
          <a:ea typeface="Helvetica Light"/>
          <a:cs typeface="Helvetica Light"/>
          <a:sym typeface="Helvetica Light"/>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Helvetica Light"/>
          <a:ea typeface="Helvetica Light"/>
          <a:cs typeface="Helvetica Light"/>
          <a:sym typeface="Helvetica Light"/>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Helvetica Light"/>
          <a:ea typeface="Helvetica Light"/>
          <a:cs typeface="Helvetica Light"/>
          <a:sym typeface="Helvetica Light"/>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Helvetica Light"/>
          <a:ea typeface="Helvetica Light"/>
          <a:cs typeface="Helvetica Light"/>
          <a:sym typeface="Helvetica Light"/>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Helvetica Light"/>
          <a:ea typeface="Helvetica Light"/>
          <a:cs typeface="Helvetica Light"/>
          <a:sym typeface="Helvetica Light"/>
        </a:defRPr>
      </a:lvl9pPr>
    </p:titleStyle>
    <p:bodyStyle>
      <a:lvl1pPr marL="6096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Helvetica Light"/>
          <a:ea typeface="Helvetica Light"/>
          <a:cs typeface="Helvetica Light"/>
          <a:sym typeface="Helvetica Light"/>
        </a:defRPr>
      </a:lvl1pPr>
      <a:lvl2pPr marL="12192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Helvetica Light"/>
          <a:ea typeface="Helvetica Light"/>
          <a:cs typeface="Helvetica Light"/>
          <a:sym typeface="Helvetica Light"/>
        </a:defRPr>
      </a:lvl2pPr>
      <a:lvl3pPr marL="18288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Helvetica Light"/>
          <a:ea typeface="Helvetica Light"/>
          <a:cs typeface="Helvetica Light"/>
          <a:sym typeface="Helvetica Light"/>
        </a:defRPr>
      </a:lvl3pPr>
      <a:lvl4pPr marL="24384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Helvetica Light"/>
          <a:ea typeface="Helvetica Light"/>
          <a:cs typeface="Helvetica Light"/>
          <a:sym typeface="Helvetica Light"/>
        </a:defRPr>
      </a:lvl4pPr>
      <a:lvl5pPr marL="30480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Helvetica Light"/>
          <a:ea typeface="Helvetica Light"/>
          <a:cs typeface="Helvetica Light"/>
          <a:sym typeface="Helvetica Light"/>
        </a:defRPr>
      </a:lvl5pPr>
      <a:lvl6pPr marL="36576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Helvetica Light"/>
          <a:ea typeface="Helvetica Light"/>
          <a:cs typeface="Helvetica Light"/>
          <a:sym typeface="Helvetica Light"/>
        </a:defRPr>
      </a:lvl6pPr>
      <a:lvl7pPr marL="42672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Helvetica Light"/>
          <a:ea typeface="Helvetica Light"/>
          <a:cs typeface="Helvetica Light"/>
          <a:sym typeface="Helvetica Light"/>
        </a:defRPr>
      </a:lvl7pPr>
      <a:lvl8pPr marL="48768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Helvetica Light"/>
          <a:ea typeface="Helvetica Light"/>
          <a:cs typeface="Helvetica Light"/>
          <a:sym typeface="Helvetica Light"/>
        </a:defRPr>
      </a:lvl8pPr>
      <a:lvl9pPr marL="54864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Helvetica Light"/>
          <a:ea typeface="Helvetica Light"/>
          <a:cs typeface="Helvetica Light"/>
          <a:sym typeface="Helvetica Light"/>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1pPr>
      <a:lvl2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2pPr>
      <a:lvl3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3pPr>
      <a:lvl4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4pPr>
      <a:lvl5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5pPr>
      <a:lvl6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6pPr>
      <a:lvl7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7pPr>
      <a:lvl8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8pPr>
      <a:lvl9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hyperlink" Target="https://juejin.cn/post/6844904130406793224#heading-36" TargetMode="External"/><Relationship Id="rId2" Type="http://schemas.openxmlformats.org/officeDocument/2006/relationships/hyperlink" Target="https://mp.weixin.qq.com/s/Drmmx5JtjG3UtTFksL6Q8Q" TargetMode="External"/><Relationship Id="rId1" Type="http://schemas.openxmlformats.org/officeDocument/2006/relationships/slideLayout" Target="../slideLayouts/slideLayout2.xml"/><Relationship Id="rId4" Type="http://schemas.openxmlformats.org/officeDocument/2006/relationships/hyperlink" Target="https://www.jianshu.com/p/cfb67bf7ddc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iOS启动优化"/>
          <p:cNvSpPr txBox="1">
            <a:spLocks noGrp="1"/>
          </p:cNvSpPr>
          <p:nvPr>
            <p:ph type="ctrTitle"/>
          </p:nvPr>
        </p:nvSpPr>
        <p:spPr>
          <a:prstGeom prst="rect">
            <a:avLst/>
          </a:prstGeom>
        </p:spPr>
        <p:txBody>
          <a:bodyPr/>
          <a:lstStyle/>
          <a:p>
            <a:r>
              <a:t>iOS启动优化</a:t>
            </a:r>
          </a:p>
        </p:txBody>
      </p:sp>
      <p:sp>
        <p:nvSpPr>
          <p:cNvPr id="120" name="李亮  2021-03-12"/>
          <p:cNvSpPr txBox="1">
            <a:spLocks noGrp="1"/>
          </p:cNvSpPr>
          <p:nvPr>
            <p:ph type="subTitle" sz="quarter" idx="1"/>
          </p:nvPr>
        </p:nvSpPr>
        <p:spPr>
          <a:prstGeom prst="rect">
            <a:avLst/>
          </a:prstGeom>
        </p:spPr>
        <p:txBody>
          <a:bodyPr/>
          <a:lstStyle/>
          <a:p>
            <a:r>
              <a:rPr dirty="0" err="1"/>
              <a:t>李亮</a:t>
            </a:r>
            <a:r>
              <a:rPr dirty="0"/>
              <a:t>  2021-03-1</a:t>
            </a:r>
            <a:r>
              <a:rPr lang="en-US" altLang="zh-CN" dirty="0"/>
              <a:t>5</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虚拟内存与分页"/>
          <p:cNvSpPr txBox="1">
            <a:spLocks noGrp="1"/>
          </p:cNvSpPr>
          <p:nvPr>
            <p:ph type="body" sz="quarter" idx="1"/>
          </p:nvPr>
        </p:nvSpPr>
        <p:spPr>
          <a:xfrm>
            <a:off x="2381249" y="959866"/>
            <a:ext cx="19621501" cy="1714501"/>
          </a:xfrm>
          <a:prstGeom prst="rect">
            <a:avLst/>
          </a:prstGeom>
        </p:spPr>
        <p:txBody>
          <a:bodyPr/>
          <a:lstStyle/>
          <a:p>
            <a:r>
              <a:t>虚拟内存与分页</a:t>
            </a:r>
          </a:p>
        </p:txBody>
      </p:sp>
      <p:pic>
        <p:nvPicPr>
          <p:cNvPr id="152" name="图像" descr="图像"/>
          <p:cNvPicPr>
            <a:picLocks noChangeAspect="1"/>
          </p:cNvPicPr>
          <p:nvPr/>
        </p:nvPicPr>
        <p:blipFill>
          <a:blip r:embed="rId3"/>
          <a:stretch>
            <a:fillRect/>
          </a:stretch>
        </p:blipFill>
        <p:spPr>
          <a:xfrm>
            <a:off x="887108" y="2283697"/>
            <a:ext cx="13278545" cy="10322313"/>
          </a:xfrm>
          <a:prstGeom prst="rect">
            <a:avLst/>
          </a:prstGeom>
          <a:ln w="12700">
            <a:miter lim="400000"/>
          </a:ln>
        </p:spPr>
      </p:pic>
      <p:sp>
        <p:nvSpPr>
          <p:cNvPr id="153" name="映射表左侧的 0 和 1 代表当前地址…"/>
          <p:cNvSpPr txBox="1"/>
          <p:nvPr/>
        </p:nvSpPr>
        <p:spPr>
          <a:xfrm>
            <a:off x="14732711" y="2476960"/>
            <a:ext cx="8243601" cy="1346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500">
                <a:solidFill>
                  <a:srgbClr val="FFFFFF"/>
                </a:solidFill>
              </a:defRPr>
            </a:pPr>
            <a:r>
              <a:t>映射表左侧的 </a:t>
            </a:r>
            <a:r>
              <a:rPr>
                <a:solidFill>
                  <a:srgbClr val="FF502C"/>
                </a:solidFill>
                <a:latin typeface="+mn-lt"/>
                <a:ea typeface="+mn-ea"/>
                <a:cs typeface="+mn-cs"/>
                <a:sym typeface="Menlo Regular"/>
              </a:rPr>
              <a:t>0</a:t>
            </a:r>
            <a:r>
              <a:t> 和 </a:t>
            </a:r>
            <a:r>
              <a:rPr>
                <a:solidFill>
                  <a:srgbClr val="FF502C"/>
                </a:solidFill>
                <a:latin typeface="+mn-lt"/>
                <a:ea typeface="+mn-ea"/>
                <a:cs typeface="+mn-cs"/>
                <a:sym typeface="Menlo Regular"/>
              </a:rPr>
              <a:t>1</a:t>
            </a:r>
            <a:r>
              <a:t> 代表当前地址</a:t>
            </a:r>
          </a:p>
          <a:p>
            <a:pPr algn="l">
              <a:defRPr sz="3500">
                <a:solidFill>
                  <a:srgbClr val="FFFFFF"/>
                </a:solidFill>
              </a:defRPr>
            </a:pPr>
            <a:r>
              <a:t>有没有在物理内存中 .</a:t>
            </a:r>
          </a:p>
        </p:txBody>
      </p:sp>
      <p:sp>
        <p:nvSpPr>
          <p:cNvPr id="154" name="当应用被加载到内存中时 , 并不会将整个应用加载到内存中 . 只会放用到的那一部分 . 也就是懒加载的概念…"/>
          <p:cNvSpPr txBox="1"/>
          <p:nvPr/>
        </p:nvSpPr>
        <p:spPr>
          <a:xfrm>
            <a:off x="14742254" y="4490850"/>
            <a:ext cx="8617408" cy="723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400">
                <a:solidFill>
                  <a:srgbClr val="FFFFFF"/>
                </a:solidFill>
              </a:defRPr>
            </a:pPr>
            <a:r>
              <a:t>当应用被加载到内存中时 , 并不会将整个应用加载到内存中 . 只会放用到的那一部分 . 也就是懒加载的概念</a:t>
            </a:r>
          </a:p>
          <a:p>
            <a:pPr algn="l">
              <a:defRPr sz="3400">
                <a:solidFill>
                  <a:srgbClr val="FFFFFF"/>
                </a:solidFill>
              </a:defRPr>
            </a:pPr>
            <a:endParaRPr/>
          </a:p>
          <a:p>
            <a:pPr algn="l">
              <a:defRPr sz="3400">
                <a:solidFill>
                  <a:srgbClr val="FFFFFF"/>
                </a:solidFill>
              </a:defRPr>
            </a:pPr>
            <a:r>
              <a:t>当应用访问到某个地址 , 映射表中为 0 , 也就是说并没有被加载到物理内存中时 , 系统就会立刻阻塞整个进程 , 触发一个我们所熟知的 缺页中断 - </a:t>
            </a:r>
            <a:r>
              <a:rPr>
                <a:solidFill>
                  <a:srgbClr val="FF0000"/>
                </a:solidFill>
              </a:rPr>
              <a:t>Page Fault</a:t>
            </a:r>
            <a:r>
              <a:t> .</a:t>
            </a:r>
          </a:p>
          <a:p>
            <a:pPr algn="l">
              <a:defRPr sz="3400">
                <a:solidFill>
                  <a:srgbClr val="FFFFFF"/>
                </a:solidFill>
              </a:defRPr>
            </a:pPr>
            <a:endParaRPr/>
          </a:p>
          <a:p>
            <a:pPr algn="l">
              <a:defRPr sz="3400">
                <a:solidFill>
                  <a:srgbClr val="FFFFFF"/>
                </a:solidFill>
              </a:defRPr>
            </a:pPr>
            <a:r>
              <a:t>当一个缺页中断被触发 , 操作系统会从磁盘中重新读取这页数据到物理内存上 , 然后将映射表中虚拟内存指向对应</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内存缺页中断会导致进程阻塞，抖音团队分享的一个 Page Fault，开销在 0.6 ~ 0.8ms , 实际iPhoneX测试发现在 0.1 ~ 1.0 ms 之间 。用户层面看，Page Fault导致的中断，就是启动耗时。"/>
          <p:cNvSpPr txBox="1">
            <a:spLocks noGrp="1"/>
          </p:cNvSpPr>
          <p:nvPr>
            <p:ph type="body" sz="quarter" idx="1"/>
          </p:nvPr>
        </p:nvSpPr>
        <p:spPr>
          <a:xfrm>
            <a:off x="1669129" y="2605111"/>
            <a:ext cx="19621501" cy="2477460"/>
          </a:xfrm>
          <a:prstGeom prst="rect">
            <a:avLst/>
          </a:prstGeom>
        </p:spPr>
        <p:txBody>
          <a:bodyPr/>
          <a:lstStyle>
            <a:lvl1pPr algn="l"/>
          </a:lstStyle>
          <a:p>
            <a:r>
              <a:t>内存缺页中断会导致进程阻塞，抖音团队分享的一个 Page Fault，开销在 0.6 ~ 0.8ms , 实际iPhoneX测试发现在 0.1 ~ 1.0 ms 之间 。用户层面看，Page Fault导致的中断，就是启动耗时。</a:t>
            </a:r>
          </a:p>
        </p:txBody>
      </p:sp>
      <p:sp>
        <p:nvSpPr>
          <p:cNvPr id="157" name="缺页表现"/>
          <p:cNvSpPr txBox="1"/>
          <p:nvPr/>
        </p:nvSpPr>
        <p:spPr>
          <a:xfrm>
            <a:off x="1605590" y="1162356"/>
            <a:ext cx="2755901"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defRPr>
            </a:lvl1pPr>
          </a:lstStyle>
          <a:p>
            <a:r>
              <a:t>缺页表现</a:t>
            </a:r>
          </a:p>
        </p:txBody>
      </p:sp>
      <p:sp>
        <p:nvSpPr>
          <p:cNvPr id="158" name="二进制重排优化原理"/>
          <p:cNvSpPr txBox="1"/>
          <p:nvPr/>
        </p:nvSpPr>
        <p:spPr>
          <a:xfrm>
            <a:off x="1747170" y="5496625"/>
            <a:ext cx="6057901"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defRPr>
            </a:lvl1pPr>
          </a:lstStyle>
          <a:p>
            <a:r>
              <a:t>二进制重排优化原理</a:t>
            </a:r>
          </a:p>
        </p:txBody>
      </p:sp>
      <p:pic>
        <p:nvPicPr>
          <p:cNvPr id="159" name="图像" descr="图像"/>
          <p:cNvPicPr>
            <a:picLocks noChangeAspect="1"/>
          </p:cNvPicPr>
          <p:nvPr/>
        </p:nvPicPr>
        <p:blipFill>
          <a:blip r:embed="rId3"/>
          <a:stretch>
            <a:fillRect/>
          </a:stretch>
        </p:blipFill>
        <p:spPr>
          <a:xfrm>
            <a:off x="1770211" y="6755239"/>
            <a:ext cx="12671111" cy="6125286"/>
          </a:xfrm>
          <a:prstGeom prst="rect">
            <a:avLst/>
          </a:prstGeom>
          <a:ln w="12700">
            <a:miter lim="400000"/>
          </a:ln>
        </p:spPr>
      </p:pic>
      <p:sp>
        <p:nvSpPr>
          <p:cNvPr id="160" name="将启动时需要调用的函数放到一起 ( 比如 前10页中 ) 以尽可能减少 page fault , 达到优化目的 . 而这个做法就叫做 : 二进制重排"/>
          <p:cNvSpPr txBox="1"/>
          <p:nvPr/>
        </p:nvSpPr>
        <p:spPr>
          <a:xfrm>
            <a:off x="15532850" y="6846335"/>
            <a:ext cx="6624619" cy="365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defRPr sz="4000">
                <a:solidFill>
                  <a:srgbClr val="FFFFFF"/>
                </a:solidFill>
              </a:defRPr>
            </a:pPr>
            <a:r>
              <a:t>将启动时需要调用的函数放到一起 ( 比如 前10页中 ) 以尽可能减少 page fault , 达到优化目的 . 而这个做法就叫做 : </a:t>
            </a:r>
            <a:r>
              <a:rPr b="1">
                <a:latin typeface="Helvetica"/>
                <a:ea typeface="Helvetica"/>
                <a:cs typeface="Helvetica"/>
                <a:sym typeface="Helvetica"/>
              </a:rPr>
              <a:t>二进制重排</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二进制重排如何实现"/>
          <p:cNvSpPr txBox="1">
            <a:spLocks noGrp="1"/>
          </p:cNvSpPr>
          <p:nvPr>
            <p:ph type="title"/>
          </p:nvPr>
        </p:nvSpPr>
        <p:spPr>
          <a:xfrm>
            <a:off x="2381250" y="1026129"/>
            <a:ext cx="19621500" cy="2006601"/>
          </a:xfrm>
          <a:prstGeom prst="rect">
            <a:avLst/>
          </a:prstGeom>
        </p:spPr>
        <p:txBody>
          <a:bodyPr/>
          <a:lstStyle>
            <a:lvl1pPr defTabSz="784225">
              <a:defRPr sz="10640"/>
            </a:lvl1pPr>
          </a:lstStyle>
          <a:p>
            <a:r>
              <a:t>二进制重排如何实现</a:t>
            </a:r>
          </a:p>
        </p:txBody>
      </p:sp>
      <p:sp>
        <p:nvSpPr>
          <p:cNvPr id="163" name="如何检测Page Fault"/>
          <p:cNvSpPr txBox="1"/>
          <p:nvPr/>
        </p:nvSpPr>
        <p:spPr>
          <a:xfrm>
            <a:off x="2335488" y="3930841"/>
            <a:ext cx="5912613"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a:solidFill>
                  <a:srgbClr val="FFFFFF"/>
                </a:solidFill>
              </a:defRPr>
            </a:lvl1pPr>
          </a:lstStyle>
          <a:p>
            <a:r>
              <a:t>如何检测Page Fault</a:t>
            </a:r>
          </a:p>
        </p:txBody>
      </p:sp>
      <p:sp>
        <p:nvSpPr>
          <p:cNvPr id="164" name="如何重排二进制"/>
          <p:cNvSpPr txBox="1"/>
          <p:nvPr/>
        </p:nvSpPr>
        <p:spPr>
          <a:xfrm>
            <a:off x="2309347" y="5564055"/>
            <a:ext cx="4737101"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a:solidFill>
                  <a:srgbClr val="FFFFFF"/>
                </a:solidFill>
              </a:defRPr>
            </a:lvl1pPr>
          </a:lstStyle>
          <a:p>
            <a:r>
              <a:t>如何重排二进制</a:t>
            </a:r>
          </a:p>
        </p:txBody>
      </p:sp>
      <p:sp>
        <p:nvSpPr>
          <p:cNvPr id="165" name="如何查看自己重排是否成功"/>
          <p:cNvSpPr txBox="1"/>
          <p:nvPr/>
        </p:nvSpPr>
        <p:spPr>
          <a:xfrm>
            <a:off x="2303592" y="7197269"/>
            <a:ext cx="8039101"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a:solidFill>
                  <a:srgbClr val="FFFFFF"/>
                </a:solidFill>
              </a:defRPr>
            </a:lvl1pPr>
          </a:lstStyle>
          <a:p>
            <a:r>
              <a:t>如何查看自己重排是否成功</a:t>
            </a:r>
          </a:p>
        </p:txBody>
      </p:sp>
      <p:sp>
        <p:nvSpPr>
          <p:cNvPr id="166" name="如何检测启动App时调用的方法"/>
          <p:cNvSpPr txBox="1"/>
          <p:nvPr/>
        </p:nvSpPr>
        <p:spPr>
          <a:xfrm>
            <a:off x="2269185" y="8830483"/>
            <a:ext cx="9286597"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a:solidFill>
                  <a:srgbClr val="FFFFFF"/>
                </a:solidFill>
              </a:defRPr>
            </a:lvl1pPr>
          </a:lstStyle>
          <a:p>
            <a:r>
              <a:t>如何检测启动App时调用的方法</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如何查看 page fault"/>
          <p:cNvSpPr txBox="1">
            <a:spLocks noGrp="1"/>
          </p:cNvSpPr>
          <p:nvPr>
            <p:ph type="title"/>
          </p:nvPr>
        </p:nvSpPr>
        <p:spPr>
          <a:xfrm>
            <a:off x="2387600" y="952461"/>
            <a:ext cx="19621501" cy="1322106"/>
          </a:xfrm>
          <a:prstGeom prst="rect">
            <a:avLst/>
          </a:prstGeom>
        </p:spPr>
        <p:txBody>
          <a:bodyPr/>
          <a:lstStyle>
            <a:lvl1pPr defTabSz="503555">
              <a:defRPr sz="6832"/>
            </a:lvl1pPr>
          </a:lstStyle>
          <a:p>
            <a:r>
              <a:t>如何查看 page fault</a:t>
            </a:r>
          </a:p>
        </p:txBody>
      </p:sp>
      <p:sp>
        <p:nvSpPr>
          <p:cNvPr id="169" name="打开Instruments，选择System Trace…"/>
          <p:cNvSpPr txBox="1">
            <a:spLocks noGrp="1"/>
          </p:cNvSpPr>
          <p:nvPr>
            <p:ph type="body" sz="quarter" idx="1"/>
          </p:nvPr>
        </p:nvSpPr>
        <p:spPr>
          <a:xfrm>
            <a:off x="1307140" y="3089049"/>
            <a:ext cx="6951620" cy="9254599"/>
          </a:xfrm>
          <a:prstGeom prst="rect">
            <a:avLst/>
          </a:prstGeom>
        </p:spPr>
        <p:txBody>
          <a:bodyPr/>
          <a:lstStyle/>
          <a:p>
            <a:pPr algn="l"/>
            <a:r>
              <a:t>打开Instruments，选择System Trace</a:t>
            </a:r>
          </a:p>
          <a:p>
            <a:pPr algn="l"/>
            <a:endParaRPr/>
          </a:p>
          <a:p>
            <a:pPr algn="l"/>
            <a:r>
              <a:t>选择真机，选择工程，点击启动，当首个页面加载出来点击停止</a:t>
            </a:r>
          </a:p>
          <a:p>
            <a:pPr algn="l"/>
            <a:endParaRPr/>
          </a:p>
          <a:p>
            <a:pPr algn="l"/>
            <a:r>
              <a:t>等待分析完成，查看缺页次数</a:t>
            </a:r>
          </a:p>
        </p:txBody>
      </p:sp>
      <p:pic>
        <p:nvPicPr>
          <p:cNvPr id="170" name="QQ20210313-185250@2x.png" descr="QQ20210313-185250@2x.png"/>
          <p:cNvPicPr>
            <a:picLocks noChangeAspect="1"/>
          </p:cNvPicPr>
          <p:nvPr/>
        </p:nvPicPr>
        <p:blipFill>
          <a:blip r:embed="rId2"/>
          <a:stretch>
            <a:fillRect/>
          </a:stretch>
        </p:blipFill>
        <p:spPr>
          <a:xfrm>
            <a:off x="8735875" y="3081173"/>
            <a:ext cx="14697499" cy="9718208"/>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如何重排二进制"/>
          <p:cNvSpPr txBox="1">
            <a:spLocks noGrp="1"/>
          </p:cNvSpPr>
          <p:nvPr>
            <p:ph type="title"/>
          </p:nvPr>
        </p:nvSpPr>
        <p:spPr>
          <a:xfrm>
            <a:off x="2755938" y="1124352"/>
            <a:ext cx="19621501" cy="2006601"/>
          </a:xfrm>
          <a:prstGeom prst="rect">
            <a:avLst/>
          </a:prstGeom>
        </p:spPr>
        <p:txBody>
          <a:bodyPr/>
          <a:lstStyle>
            <a:lvl1pPr defTabSz="784225">
              <a:defRPr sz="10640"/>
            </a:lvl1pPr>
          </a:lstStyle>
          <a:p>
            <a:r>
              <a:t>如何重排二进制</a:t>
            </a:r>
          </a:p>
        </p:txBody>
      </p:sp>
      <p:sp>
        <p:nvSpPr>
          <p:cNvPr id="173" name="首先 , Xcode 是用的链接器叫做 ld , ld 有一个参数叫 Order File，…"/>
          <p:cNvSpPr txBox="1"/>
          <p:nvPr/>
        </p:nvSpPr>
        <p:spPr>
          <a:xfrm>
            <a:off x="2551196" y="4920726"/>
            <a:ext cx="19281608" cy="56425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4000">
                <a:solidFill>
                  <a:srgbClr val="FFFFFF"/>
                </a:solidFill>
              </a:defRPr>
            </a:pPr>
            <a:r>
              <a:rPr dirty="0" err="1"/>
              <a:t>Xcode</a:t>
            </a:r>
            <a:r>
              <a:rPr dirty="0"/>
              <a:t> </a:t>
            </a:r>
            <a:r>
              <a:rPr dirty="0" err="1"/>
              <a:t>是用的链接器叫做</a:t>
            </a:r>
            <a:r>
              <a:rPr dirty="0"/>
              <a:t> </a:t>
            </a:r>
            <a:r>
              <a:rPr dirty="0" err="1"/>
              <a:t>ld</a:t>
            </a:r>
            <a:r>
              <a:rPr dirty="0"/>
              <a:t> , </a:t>
            </a:r>
            <a:r>
              <a:rPr dirty="0" err="1"/>
              <a:t>ld</a:t>
            </a:r>
            <a:r>
              <a:rPr dirty="0"/>
              <a:t> </a:t>
            </a:r>
            <a:r>
              <a:rPr dirty="0" err="1"/>
              <a:t>有一个参数叫</a:t>
            </a:r>
            <a:r>
              <a:rPr dirty="0"/>
              <a:t> Order File，</a:t>
            </a:r>
          </a:p>
          <a:p>
            <a:pPr algn="l">
              <a:defRPr sz="4000">
                <a:solidFill>
                  <a:srgbClr val="FFFFFF"/>
                </a:solidFill>
              </a:defRPr>
            </a:pPr>
            <a:r>
              <a:rPr dirty="0" err="1"/>
              <a:t>我们可以通过这个参数配置一个</a:t>
            </a:r>
            <a:r>
              <a:rPr dirty="0"/>
              <a:t> order </a:t>
            </a:r>
            <a:r>
              <a:rPr dirty="0" err="1"/>
              <a:t>文件的路径</a:t>
            </a:r>
            <a:endParaRPr dirty="0"/>
          </a:p>
          <a:p>
            <a:pPr algn="l">
              <a:defRPr sz="4000">
                <a:solidFill>
                  <a:srgbClr val="FFFFFF"/>
                </a:solidFill>
              </a:defRPr>
            </a:pPr>
            <a:endParaRPr dirty="0"/>
          </a:p>
          <a:p>
            <a:pPr algn="l">
              <a:defRPr sz="4000">
                <a:solidFill>
                  <a:srgbClr val="FFFFFF"/>
                </a:solidFill>
              </a:defRPr>
            </a:pPr>
            <a:r>
              <a:rPr dirty="0" err="1"/>
              <a:t>在Xcode</a:t>
            </a:r>
            <a:r>
              <a:rPr dirty="0"/>
              <a:t>——Build Setting——Linking——Order </a:t>
            </a:r>
            <a:r>
              <a:rPr dirty="0" err="1"/>
              <a:t>File中配置文件路径</a:t>
            </a:r>
            <a:endParaRPr dirty="0"/>
          </a:p>
          <a:p>
            <a:pPr algn="l">
              <a:defRPr sz="4000">
                <a:solidFill>
                  <a:srgbClr val="FFFFFF"/>
                </a:solidFill>
              </a:defRPr>
            </a:pPr>
            <a:endParaRPr dirty="0"/>
          </a:p>
          <a:p>
            <a:pPr algn="l">
              <a:defRPr sz="4000">
                <a:solidFill>
                  <a:srgbClr val="FFFFFF"/>
                </a:solidFill>
              </a:defRPr>
            </a:pPr>
            <a:r>
              <a:rPr dirty="0" err="1"/>
              <a:t>在这个</a:t>
            </a:r>
            <a:r>
              <a:rPr dirty="0"/>
              <a:t> order </a:t>
            </a:r>
            <a:r>
              <a:rPr dirty="0" err="1"/>
              <a:t>文件中，将你需要的符号按顺序写在里面</a:t>
            </a:r>
            <a:endParaRPr dirty="0"/>
          </a:p>
          <a:p>
            <a:pPr algn="l">
              <a:defRPr sz="4000">
                <a:solidFill>
                  <a:srgbClr val="FFFFFF"/>
                </a:solidFill>
              </a:defRPr>
            </a:pPr>
            <a:endParaRPr dirty="0"/>
          </a:p>
          <a:p>
            <a:pPr algn="l">
              <a:defRPr sz="4000">
                <a:solidFill>
                  <a:srgbClr val="FFFFFF"/>
                </a:solidFill>
              </a:defRPr>
            </a:pPr>
            <a:r>
              <a:rPr dirty="0" err="1"/>
              <a:t>当工程</a:t>
            </a:r>
            <a:r>
              <a:rPr dirty="0"/>
              <a:t> build </a:t>
            </a:r>
            <a:r>
              <a:rPr dirty="0" err="1"/>
              <a:t>的时候，Xcode</a:t>
            </a:r>
            <a:r>
              <a:rPr dirty="0"/>
              <a:t> </a:t>
            </a:r>
            <a:r>
              <a:rPr dirty="0" err="1"/>
              <a:t>会读取这个文件</a:t>
            </a:r>
            <a:r>
              <a:rPr dirty="0"/>
              <a:t>，</a:t>
            </a:r>
          </a:p>
          <a:p>
            <a:pPr algn="l">
              <a:defRPr sz="4000">
                <a:solidFill>
                  <a:srgbClr val="FFFFFF"/>
                </a:solidFill>
              </a:defRPr>
            </a:pPr>
            <a:r>
              <a:rPr dirty="0" err="1"/>
              <a:t>打的二进制包就会按照这个文件中的符号顺序进行生成对应的</a:t>
            </a:r>
            <a:r>
              <a:rPr dirty="0"/>
              <a:t> </a:t>
            </a:r>
            <a:r>
              <a:rPr dirty="0" err="1"/>
              <a:t>mach</a:t>
            </a:r>
            <a:r>
              <a:rPr dirty="0"/>
              <a:t>-O</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如何查看重排是否成功"/>
          <p:cNvSpPr txBox="1">
            <a:spLocks noGrp="1"/>
          </p:cNvSpPr>
          <p:nvPr>
            <p:ph type="title"/>
          </p:nvPr>
        </p:nvSpPr>
        <p:spPr>
          <a:xfrm>
            <a:off x="2381249" y="1369911"/>
            <a:ext cx="19621501" cy="2006601"/>
          </a:xfrm>
          <a:prstGeom prst="rect">
            <a:avLst/>
          </a:prstGeom>
        </p:spPr>
        <p:txBody>
          <a:bodyPr/>
          <a:lstStyle>
            <a:lvl1pPr defTabSz="784225">
              <a:defRPr sz="10640"/>
            </a:lvl1pPr>
          </a:lstStyle>
          <a:p>
            <a:r>
              <a:t>如何查看重排是否成功</a:t>
            </a:r>
          </a:p>
        </p:txBody>
      </p:sp>
      <p:sp>
        <p:nvSpPr>
          <p:cNvPr id="176" name="Link Map：是编译期间产生的文件，记录了二进制文件的布局…"/>
          <p:cNvSpPr txBox="1"/>
          <p:nvPr/>
        </p:nvSpPr>
        <p:spPr>
          <a:xfrm>
            <a:off x="1229653" y="3891111"/>
            <a:ext cx="9709725" cy="2692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000">
                <a:solidFill>
                  <a:srgbClr val="FFFFFF"/>
                </a:solidFill>
              </a:defRPr>
            </a:pPr>
            <a:r>
              <a:t>Link Map：是编译期间产生的文件，记录了二进制文件的布局</a:t>
            </a:r>
          </a:p>
          <a:p>
            <a:pPr algn="l">
              <a:defRPr sz="3000">
                <a:solidFill>
                  <a:srgbClr val="FFFFFF"/>
                </a:solidFill>
              </a:defRPr>
            </a:pPr>
            <a:endParaRPr/>
          </a:p>
          <a:p>
            <a:pPr algn="l">
              <a:defRPr sz="3000">
                <a:solidFill>
                  <a:srgbClr val="FFFFFF"/>
                </a:solidFill>
              </a:defRPr>
            </a:pPr>
            <a:r>
              <a:t>通过设置Build Setting——Write Link Map File 设置输出与否 ，默认是NO</a:t>
            </a:r>
          </a:p>
        </p:txBody>
      </p:sp>
      <p:sp>
        <p:nvSpPr>
          <p:cNvPr id="177" name="Link Map文件路径：/DerivedData/App名称/Build/Intermediates.noindex/编译的项目路径/Debug-iphoneos/INSCommunity-LinkMap-normal-arm64.txt"/>
          <p:cNvSpPr txBox="1"/>
          <p:nvPr/>
        </p:nvSpPr>
        <p:spPr>
          <a:xfrm>
            <a:off x="1172881" y="7428310"/>
            <a:ext cx="8809135" cy="2082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3000">
                <a:solidFill>
                  <a:srgbClr val="FFFFFF"/>
                </a:solidFill>
              </a:defRPr>
            </a:lvl1pPr>
          </a:lstStyle>
          <a:p>
            <a:r>
              <a:t>Link Map文件路径：/DerivedData/App名称/Build/Intermediates.noindex/编译的项目路径/Debug-iphoneos/INSCommunity-LinkMap-normal-arm64.txt</a:t>
            </a:r>
          </a:p>
        </p:txBody>
      </p:sp>
      <p:sp>
        <p:nvSpPr>
          <p:cNvPr id="178" name="打开文件，查看“# Symbols:”部分，默认顺序是Build Phases/Compile Sources"/>
          <p:cNvSpPr txBox="1"/>
          <p:nvPr/>
        </p:nvSpPr>
        <p:spPr>
          <a:xfrm>
            <a:off x="1189578" y="10113324"/>
            <a:ext cx="7622285" cy="1168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3000">
                <a:solidFill>
                  <a:srgbClr val="FFFFFF"/>
                </a:solidFill>
              </a:defRPr>
            </a:lvl1pPr>
          </a:lstStyle>
          <a:p>
            <a:r>
              <a:t>打开文件，查看“# Symbols:”部分，默认顺序是Build Phases/Compile Sources</a:t>
            </a:r>
          </a:p>
        </p:txBody>
      </p:sp>
      <p:pic>
        <p:nvPicPr>
          <p:cNvPr id="179" name="QQ20210315-001458@2x.png" descr="QQ20210315-001458@2x.png"/>
          <p:cNvPicPr>
            <a:picLocks noChangeAspect="1"/>
          </p:cNvPicPr>
          <p:nvPr/>
        </p:nvPicPr>
        <p:blipFill>
          <a:blip r:embed="rId3"/>
          <a:stretch>
            <a:fillRect/>
          </a:stretch>
        </p:blipFill>
        <p:spPr>
          <a:xfrm>
            <a:off x="11937616" y="3891111"/>
            <a:ext cx="10431288" cy="2692401"/>
          </a:xfrm>
          <a:prstGeom prst="rect">
            <a:avLst/>
          </a:prstGeom>
          <a:ln w="12700">
            <a:miter lim="400000"/>
          </a:ln>
        </p:spPr>
      </p:pic>
      <p:pic>
        <p:nvPicPr>
          <p:cNvPr id="180" name="QQ20210311-221923@2x.png" descr="QQ20210311-221923@2x.png"/>
          <p:cNvPicPr>
            <a:picLocks noChangeAspect="1"/>
          </p:cNvPicPr>
          <p:nvPr/>
        </p:nvPicPr>
        <p:blipFill>
          <a:blip r:embed="rId4"/>
          <a:stretch>
            <a:fillRect/>
          </a:stretch>
        </p:blipFill>
        <p:spPr>
          <a:xfrm>
            <a:off x="11975114" y="6893446"/>
            <a:ext cx="7790078" cy="6348533"/>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获取启动加载所有函数的符号"/>
          <p:cNvSpPr txBox="1">
            <a:spLocks noGrp="1"/>
          </p:cNvSpPr>
          <p:nvPr>
            <p:ph type="title"/>
          </p:nvPr>
        </p:nvSpPr>
        <p:spPr>
          <a:xfrm>
            <a:off x="2381249" y="1296244"/>
            <a:ext cx="19621501" cy="2006601"/>
          </a:xfrm>
          <a:prstGeom prst="rect">
            <a:avLst/>
          </a:prstGeom>
        </p:spPr>
        <p:txBody>
          <a:bodyPr/>
          <a:lstStyle>
            <a:lvl1pPr defTabSz="784225">
              <a:defRPr sz="10640"/>
            </a:lvl1pPr>
          </a:lstStyle>
          <a:p>
            <a:r>
              <a:t>获取启动加载所有函数的符号</a:t>
            </a:r>
          </a:p>
        </p:txBody>
      </p:sp>
      <p:sp>
        <p:nvSpPr>
          <p:cNvPr id="183" name="hook objc_MsgSend：…"/>
          <p:cNvSpPr txBox="1"/>
          <p:nvPr/>
        </p:nvSpPr>
        <p:spPr>
          <a:xfrm>
            <a:off x="2562214" y="3943196"/>
            <a:ext cx="19259572" cy="2882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a:solidFill>
                  <a:srgbClr val="FFFFFF"/>
                </a:solidFill>
              </a:defRPr>
            </a:pPr>
            <a:r>
              <a:t>hook objc_MsgSend：</a:t>
            </a:r>
          </a:p>
          <a:p>
            <a:pPr algn="l">
              <a:defRPr>
                <a:solidFill>
                  <a:srgbClr val="FFFFFF"/>
                </a:solidFill>
              </a:defRPr>
            </a:pPr>
            <a:r>
              <a:t>缺点：只能获取Objective-C方法，objc_MsgSend是有汇编语言写的，需要懂汇编</a:t>
            </a:r>
          </a:p>
        </p:txBody>
      </p:sp>
      <p:sp>
        <p:nvSpPr>
          <p:cNvPr id="184" name="Clang插桩： 完美版本 , 完全拿到 swift , oc , c , block 全部函数"/>
          <p:cNvSpPr txBox="1"/>
          <p:nvPr/>
        </p:nvSpPr>
        <p:spPr>
          <a:xfrm>
            <a:off x="2683324" y="8065574"/>
            <a:ext cx="14646403" cy="195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a:solidFill>
                  <a:srgbClr val="FFFFFF"/>
                </a:solidFill>
              </a:defRPr>
            </a:pPr>
            <a:r>
              <a:t>Clang插桩：</a:t>
            </a:r>
            <a:br/>
            <a:r>
              <a:t>完美版本 , 完全拿到 swift , oc , c , block 全部函数</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如何插桩"/>
          <p:cNvSpPr txBox="1">
            <a:spLocks noGrp="1"/>
          </p:cNvSpPr>
          <p:nvPr>
            <p:ph type="title"/>
          </p:nvPr>
        </p:nvSpPr>
        <p:spPr>
          <a:xfrm>
            <a:off x="2381249" y="1075241"/>
            <a:ext cx="19621501" cy="2006601"/>
          </a:xfrm>
          <a:prstGeom prst="rect">
            <a:avLst/>
          </a:prstGeom>
        </p:spPr>
        <p:txBody>
          <a:bodyPr/>
          <a:lstStyle>
            <a:lvl1pPr defTabSz="784225">
              <a:defRPr sz="10640"/>
            </a:lvl1pPr>
          </a:lstStyle>
          <a:p>
            <a:r>
              <a:t>如何插桩</a:t>
            </a:r>
          </a:p>
        </p:txBody>
      </p:sp>
      <p:sp>
        <p:nvSpPr>
          <p:cNvPr id="187" name="Other C Flags添加  -fsanitize-coverage=trace-pc-guard"/>
          <p:cNvSpPr txBox="1"/>
          <p:nvPr/>
        </p:nvSpPr>
        <p:spPr>
          <a:xfrm>
            <a:off x="1641689" y="3495166"/>
            <a:ext cx="19430821"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a:solidFill>
                  <a:srgbClr val="FFFFFF"/>
                </a:solidFill>
              </a:defRPr>
            </a:pPr>
            <a:r>
              <a:t>Other C Flags添加  </a:t>
            </a:r>
            <a:r>
              <a:rPr>
                <a:latin typeface="+mn-lt"/>
                <a:ea typeface="+mn-ea"/>
                <a:cs typeface="+mn-cs"/>
                <a:sym typeface="Menlo Regular"/>
              </a:rPr>
              <a:t>-fsanitize-coverage=trace-pc-guard</a:t>
            </a:r>
          </a:p>
        </p:txBody>
      </p:sp>
      <p:sp>
        <p:nvSpPr>
          <p:cNvPr id="188" name="添加 hook 代码"/>
          <p:cNvSpPr txBox="1"/>
          <p:nvPr/>
        </p:nvSpPr>
        <p:spPr>
          <a:xfrm>
            <a:off x="1762029" y="4937192"/>
            <a:ext cx="4554830"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defRPr>
            </a:lvl1pPr>
          </a:lstStyle>
          <a:p>
            <a:r>
              <a:t>添加 hook 代码</a:t>
            </a:r>
          </a:p>
        </p:txBody>
      </p:sp>
      <p:pic>
        <p:nvPicPr>
          <p:cNvPr id="189" name="图像" descr="图像"/>
          <p:cNvPicPr>
            <a:picLocks noChangeAspect="1"/>
          </p:cNvPicPr>
          <p:nvPr/>
        </p:nvPicPr>
        <p:blipFill>
          <a:blip r:embed="rId2"/>
          <a:stretch>
            <a:fillRect/>
          </a:stretch>
        </p:blipFill>
        <p:spPr>
          <a:xfrm>
            <a:off x="1659594" y="6379217"/>
            <a:ext cx="11420808" cy="2775337"/>
          </a:xfrm>
          <a:prstGeom prst="rect">
            <a:avLst/>
          </a:prstGeom>
          <a:ln w="12700">
            <a:miter lim="400000"/>
          </a:ln>
        </p:spPr>
      </p:pic>
      <p:pic>
        <p:nvPicPr>
          <p:cNvPr id="190" name="图像" descr="图像"/>
          <p:cNvPicPr>
            <a:picLocks noChangeAspect="1"/>
          </p:cNvPicPr>
          <p:nvPr/>
        </p:nvPicPr>
        <p:blipFill>
          <a:blip r:embed="rId3"/>
          <a:stretch>
            <a:fillRect/>
          </a:stretch>
        </p:blipFill>
        <p:spPr>
          <a:xfrm>
            <a:off x="1724379" y="9817042"/>
            <a:ext cx="11420808" cy="2713663"/>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Clang插桩会在编译时期为每一个函数前插入一个函数__sanitizer_cov_trace_pc_guard"/>
          <p:cNvSpPr txBox="1">
            <a:spLocks noGrp="1"/>
          </p:cNvSpPr>
          <p:nvPr>
            <p:ph type="body" sz="quarter" idx="1"/>
          </p:nvPr>
        </p:nvSpPr>
        <p:spPr>
          <a:xfrm>
            <a:off x="2381250" y="1524652"/>
            <a:ext cx="19621501" cy="1714501"/>
          </a:xfrm>
          <a:prstGeom prst="rect">
            <a:avLst/>
          </a:prstGeom>
        </p:spPr>
        <p:txBody>
          <a:bodyPr/>
          <a:lstStyle>
            <a:lvl1pPr algn="l"/>
          </a:lstStyle>
          <a:p>
            <a:r>
              <a:t>Clang插桩会在编译时期为每一个函数前插入一个函数__sanitizer_cov_trace_pc_guard</a:t>
            </a:r>
          </a:p>
        </p:txBody>
      </p:sp>
      <p:sp>
        <p:nvSpPr>
          <p:cNvPr id="193" name="void *PC = __builtin_return_address(0);"/>
          <p:cNvSpPr txBox="1"/>
          <p:nvPr/>
        </p:nvSpPr>
        <p:spPr>
          <a:xfrm>
            <a:off x="2269953" y="3786058"/>
            <a:ext cx="16099511"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a:solidFill>
                  <a:srgbClr val="FFFFFF"/>
                </a:solidFill>
                <a:latin typeface="+mn-lt"/>
                <a:ea typeface="+mn-ea"/>
                <a:cs typeface="+mn-cs"/>
                <a:sym typeface="Menlo Regular"/>
              </a:defRPr>
            </a:lvl1pPr>
          </a:lstStyle>
          <a:p>
            <a:r>
              <a:rPr dirty="0"/>
              <a:t>void *PC = __</a:t>
            </a:r>
            <a:r>
              <a:rPr dirty="0" err="1"/>
              <a:t>builtin_return_address</a:t>
            </a:r>
            <a:r>
              <a:rPr dirty="0"/>
              <a:t>(0);</a:t>
            </a:r>
          </a:p>
        </p:txBody>
      </p:sp>
      <p:sp>
        <p:nvSpPr>
          <p:cNvPr id="194" name="__builtin_return_address(0)的含义是，得到当前函数返回地址，即此函数被别的函数调用，然后此函数执行完毕后，返回，所谓返回地址就是那时候的地址。"/>
          <p:cNvSpPr txBox="1"/>
          <p:nvPr/>
        </p:nvSpPr>
        <p:spPr>
          <a:xfrm>
            <a:off x="2381250" y="5300888"/>
            <a:ext cx="19621501" cy="1346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3500">
                <a:solidFill>
                  <a:srgbClr val="FFFFFF"/>
                </a:solidFill>
              </a:defRPr>
            </a:lvl1pPr>
          </a:lstStyle>
          <a:p>
            <a:r>
              <a:t>__builtin_return_address(0)的含义是，得到当前函数返回地址，即此函数被别的函数调用，然后此函数执行完毕后，返回，所谓返回地址就是那时候的地址。</a:t>
            </a:r>
          </a:p>
        </p:txBody>
      </p:sp>
      <p:pic>
        <p:nvPicPr>
          <p:cNvPr id="2" name="图片 1">
            <a:extLst>
              <a:ext uri="{FF2B5EF4-FFF2-40B4-BE49-F238E27FC236}">
                <a16:creationId xmlns:a16="http://schemas.microsoft.com/office/drawing/2014/main" id="{05FC7ED1-04A1-8143-AD82-E0D05DE0115B}"/>
              </a:ext>
            </a:extLst>
          </p:cNvPr>
          <p:cNvPicPr>
            <a:picLocks noChangeAspect="1"/>
          </p:cNvPicPr>
          <p:nvPr/>
        </p:nvPicPr>
        <p:blipFill>
          <a:blip r:embed="rId3"/>
          <a:stretch>
            <a:fillRect/>
          </a:stretch>
        </p:blipFill>
        <p:spPr>
          <a:xfrm>
            <a:off x="2381250" y="7473394"/>
            <a:ext cx="4752639" cy="5740547"/>
          </a:xfrm>
          <a:prstGeom prst="rect">
            <a:avLst/>
          </a:prstGeom>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在 dlfcn.h 中有一个方法如下 :…"/>
          <p:cNvSpPr txBox="1"/>
          <p:nvPr/>
        </p:nvSpPr>
        <p:spPr>
          <a:xfrm>
            <a:off x="2927826" y="3629188"/>
            <a:ext cx="16924061" cy="5524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000">
                <a:solidFill>
                  <a:srgbClr val="FFFFFF"/>
                </a:solidFill>
                <a:latin typeface="+mn-lt"/>
                <a:ea typeface="+mn-ea"/>
                <a:cs typeface="+mn-cs"/>
                <a:sym typeface="Menlo Regular"/>
              </a:defRPr>
            </a:pPr>
            <a:r>
              <a:t>在 dlfcn.h 中有一个方法如下 :</a:t>
            </a:r>
          </a:p>
          <a:p>
            <a:pPr algn="l">
              <a:defRPr sz="3000">
                <a:solidFill>
                  <a:srgbClr val="FFFFFF"/>
                </a:solidFill>
                <a:latin typeface="+mn-lt"/>
                <a:ea typeface="+mn-ea"/>
                <a:cs typeface="+mn-cs"/>
                <a:sym typeface="Menlo Regular"/>
              </a:defRPr>
            </a:pPr>
            <a:endParaRPr/>
          </a:p>
          <a:p>
            <a:pPr algn="l">
              <a:defRPr sz="3000">
                <a:solidFill>
                  <a:srgbClr val="FFFFFF"/>
                </a:solidFill>
                <a:latin typeface="+mn-lt"/>
                <a:ea typeface="+mn-ea"/>
                <a:cs typeface="+mn-cs"/>
                <a:sym typeface="Menlo Regular"/>
              </a:defRPr>
            </a:pPr>
            <a:r>
              <a:t>typedef struct dl_info {</a:t>
            </a:r>
          </a:p>
          <a:p>
            <a:pPr algn="l">
              <a:defRPr sz="3000">
                <a:solidFill>
                  <a:srgbClr val="FFFFFF"/>
                </a:solidFill>
                <a:latin typeface="+mn-lt"/>
                <a:ea typeface="+mn-ea"/>
                <a:cs typeface="+mn-cs"/>
                <a:sym typeface="Menlo Regular"/>
              </a:defRPr>
            </a:pPr>
            <a:r>
              <a:t>        const char      *dli_fname;     /* 所在文件 */</a:t>
            </a:r>
          </a:p>
          <a:p>
            <a:pPr algn="l">
              <a:defRPr sz="3000">
                <a:solidFill>
                  <a:srgbClr val="FFFFFF"/>
                </a:solidFill>
                <a:latin typeface="+mn-lt"/>
                <a:ea typeface="+mn-ea"/>
                <a:cs typeface="+mn-cs"/>
                <a:sym typeface="Menlo Regular"/>
              </a:defRPr>
            </a:pPr>
            <a:r>
              <a:t>        void            *dli_fbase;     /* 文件地址 */</a:t>
            </a:r>
          </a:p>
          <a:p>
            <a:pPr algn="l">
              <a:defRPr sz="3000">
                <a:solidFill>
                  <a:srgbClr val="FFFFFF"/>
                </a:solidFill>
                <a:latin typeface="+mn-lt"/>
                <a:ea typeface="+mn-ea"/>
                <a:cs typeface="+mn-cs"/>
                <a:sym typeface="Menlo Regular"/>
              </a:defRPr>
            </a:pPr>
            <a:r>
              <a:t>        const char      *dli_sname;     /* 符号名称 */</a:t>
            </a:r>
          </a:p>
          <a:p>
            <a:pPr algn="l">
              <a:defRPr sz="3000">
                <a:solidFill>
                  <a:srgbClr val="FFFFFF"/>
                </a:solidFill>
                <a:latin typeface="+mn-lt"/>
                <a:ea typeface="+mn-ea"/>
                <a:cs typeface="+mn-cs"/>
                <a:sym typeface="Menlo Regular"/>
              </a:defRPr>
            </a:pPr>
            <a:r>
              <a:t>        void            *dli_saddr;     /* 函数起始地址 */</a:t>
            </a:r>
          </a:p>
          <a:p>
            <a:pPr algn="l">
              <a:defRPr sz="3000">
                <a:solidFill>
                  <a:srgbClr val="FFFFFF"/>
                </a:solidFill>
                <a:latin typeface="+mn-lt"/>
                <a:ea typeface="+mn-ea"/>
                <a:cs typeface="+mn-cs"/>
                <a:sym typeface="Menlo Regular"/>
              </a:defRPr>
            </a:pPr>
            <a:r>
              <a:t>} Dl_info;</a:t>
            </a:r>
          </a:p>
          <a:p>
            <a:pPr algn="l">
              <a:defRPr sz="3000">
                <a:solidFill>
                  <a:srgbClr val="FFFFFF"/>
                </a:solidFill>
                <a:latin typeface="+mn-lt"/>
                <a:ea typeface="+mn-ea"/>
                <a:cs typeface="+mn-cs"/>
                <a:sym typeface="Menlo Regular"/>
              </a:defRPr>
            </a:pPr>
            <a:endParaRPr/>
          </a:p>
          <a:p>
            <a:pPr algn="l">
              <a:defRPr sz="3000">
                <a:solidFill>
                  <a:srgbClr val="FFFFFF"/>
                </a:solidFill>
                <a:latin typeface="+mn-lt"/>
                <a:ea typeface="+mn-ea"/>
                <a:cs typeface="+mn-cs"/>
                <a:sym typeface="Menlo Regular"/>
              </a:defRPr>
            </a:pPr>
            <a:r>
              <a:t>//这个函数能通过函数内部地址找到函数符号</a:t>
            </a:r>
          </a:p>
          <a:p>
            <a:pPr algn="l">
              <a:defRPr sz="3000">
                <a:solidFill>
                  <a:srgbClr val="FFFFFF"/>
                </a:solidFill>
                <a:latin typeface="+mn-lt"/>
                <a:ea typeface="+mn-ea"/>
                <a:cs typeface="+mn-cs"/>
                <a:sym typeface="Menlo Regular"/>
              </a:defRPr>
            </a:pPr>
            <a:r>
              <a:t>int dladdr(const void *, Dl_info *);</a:t>
            </a:r>
          </a:p>
        </p:txBody>
      </p:sp>
      <p:sp>
        <p:nvSpPr>
          <p:cNvPr id="197" name="根据内存地址获取函数名称"/>
          <p:cNvSpPr txBox="1"/>
          <p:nvPr/>
        </p:nvSpPr>
        <p:spPr>
          <a:xfrm>
            <a:off x="2942045" y="1579807"/>
            <a:ext cx="8039101"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defRPr>
            </a:lvl1pPr>
          </a:lstStyle>
          <a:p>
            <a:r>
              <a:t>根据内存地址获取函数名称</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标题 2"/>
          <p:cNvSpPr txBox="1">
            <a:spLocks noGrp="1"/>
          </p:cNvSpPr>
          <p:nvPr>
            <p:ph type="title"/>
          </p:nvPr>
        </p:nvSpPr>
        <p:spPr>
          <a:xfrm>
            <a:off x="2100728" y="1541929"/>
            <a:ext cx="19621501" cy="2006601"/>
          </a:xfrm>
          <a:prstGeom prst="rect">
            <a:avLst/>
          </a:prstGeom>
        </p:spPr>
        <p:txBody>
          <a:bodyPr/>
          <a:lstStyle/>
          <a:p>
            <a:pPr defTabSz="784225">
              <a:defRPr sz="10640"/>
            </a:pPr>
            <a:r>
              <a:t>App启动</a:t>
            </a:r>
          </a:p>
        </p:txBody>
      </p:sp>
      <p:sp>
        <p:nvSpPr>
          <p:cNvPr id="123" name="文本占位符 3"/>
          <p:cNvSpPr txBox="1">
            <a:spLocks noGrp="1"/>
          </p:cNvSpPr>
          <p:nvPr>
            <p:ph type="body" sz="quarter" idx="1"/>
          </p:nvPr>
        </p:nvSpPr>
        <p:spPr>
          <a:xfrm>
            <a:off x="2100728" y="4183155"/>
            <a:ext cx="19621501" cy="3111501"/>
          </a:xfrm>
          <a:prstGeom prst="rect">
            <a:avLst/>
          </a:prstGeom>
        </p:spPr>
        <p:txBody>
          <a:bodyPr/>
          <a:lstStyle/>
          <a:p>
            <a:pPr algn="l" defTabSz="734694">
              <a:lnSpc>
                <a:spcPct val="90000"/>
              </a:lnSpc>
              <a:defRPr sz="5696"/>
            </a:pPr>
            <a:r>
              <a:rPr dirty="0" err="1"/>
              <a:t>冷启动</a:t>
            </a:r>
            <a:endParaRPr sz="6230" dirty="0"/>
          </a:p>
          <a:p>
            <a:pPr algn="l" defTabSz="734694">
              <a:lnSpc>
                <a:spcPct val="90000"/>
              </a:lnSpc>
              <a:defRPr sz="3559"/>
            </a:pPr>
            <a:endParaRPr sz="6230" dirty="0"/>
          </a:p>
          <a:p>
            <a:pPr algn="l" defTabSz="734694">
              <a:lnSpc>
                <a:spcPct val="90000"/>
              </a:lnSpc>
              <a:defRPr sz="4717"/>
            </a:pPr>
            <a:r>
              <a:rPr dirty="0"/>
              <a:t>App </a:t>
            </a:r>
            <a:r>
              <a:rPr dirty="0" err="1"/>
              <a:t>点击启动前，它的进程不在系统里，需要系统新创建一个进程分配给它启动的情况。这是一次完整的启动过程</a:t>
            </a:r>
            <a:r>
              <a:rPr dirty="0"/>
              <a:t>。</a:t>
            </a:r>
          </a:p>
        </p:txBody>
      </p:sp>
      <p:sp>
        <p:nvSpPr>
          <p:cNvPr id="124" name="文本占位符 3"/>
          <p:cNvSpPr txBox="1"/>
          <p:nvPr/>
        </p:nvSpPr>
        <p:spPr>
          <a:xfrm>
            <a:off x="2100728" y="8611721"/>
            <a:ext cx="19621501" cy="311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l" defTabSz="503555">
              <a:lnSpc>
                <a:spcPct val="90000"/>
              </a:lnSpc>
              <a:defRPr sz="3904">
                <a:solidFill>
                  <a:srgbClr val="FFFFFF"/>
                </a:solidFill>
              </a:defRPr>
            </a:pPr>
            <a:r>
              <a:rPr sz="5700" dirty="0" err="1"/>
              <a:t>热启动</a:t>
            </a:r>
            <a:endParaRPr sz="5700" dirty="0"/>
          </a:p>
          <a:p>
            <a:pPr algn="l" defTabSz="503555">
              <a:lnSpc>
                <a:spcPct val="90000"/>
              </a:lnSpc>
              <a:defRPr sz="2440">
                <a:solidFill>
                  <a:srgbClr val="FFFFFF"/>
                </a:solidFill>
              </a:defRPr>
            </a:pPr>
            <a:endParaRPr sz="4270" dirty="0"/>
          </a:p>
          <a:p>
            <a:pPr algn="l" defTabSz="503555">
              <a:lnSpc>
                <a:spcPct val="90000"/>
              </a:lnSpc>
              <a:defRPr sz="3233">
                <a:solidFill>
                  <a:srgbClr val="FFFFFF"/>
                </a:solidFill>
              </a:defRPr>
            </a:pPr>
            <a:r>
              <a:rPr sz="4700" dirty="0"/>
              <a:t>App </a:t>
            </a:r>
            <a:r>
              <a:rPr sz="4700" dirty="0" err="1"/>
              <a:t>在冷启动后用户将</a:t>
            </a:r>
            <a:r>
              <a:rPr sz="4700" dirty="0"/>
              <a:t> App </a:t>
            </a:r>
            <a:r>
              <a:rPr sz="4700" dirty="0" err="1"/>
              <a:t>退后台，在</a:t>
            </a:r>
            <a:r>
              <a:rPr sz="4700" dirty="0"/>
              <a:t> App </a:t>
            </a:r>
            <a:r>
              <a:rPr sz="4700" dirty="0" err="1"/>
              <a:t>的进程还在系统里的情况下，用户重新启动进入</a:t>
            </a:r>
            <a:r>
              <a:rPr sz="4700" dirty="0"/>
              <a:t> App </a:t>
            </a:r>
            <a:r>
              <a:rPr sz="4700" dirty="0" err="1"/>
              <a:t>的过程</a:t>
            </a:r>
            <a:r>
              <a:rPr sz="4700" dirty="0"/>
              <a:t>。</a:t>
            </a:r>
          </a:p>
          <a:p>
            <a:pPr algn="l" defTabSz="503555">
              <a:lnSpc>
                <a:spcPct val="90000"/>
              </a:lnSpc>
              <a:defRPr sz="3538">
                <a:solidFill>
                  <a:srgbClr val="FFFFFF"/>
                </a:solidFill>
              </a:defRPr>
            </a:pPr>
            <a:endParaRPr sz="2440" dirty="0"/>
          </a:p>
          <a:p>
            <a:pPr algn="l" defTabSz="503555">
              <a:lnSpc>
                <a:spcPct val="90000"/>
              </a:lnSpc>
              <a:defRPr sz="3538">
                <a:solidFill>
                  <a:srgbClr val="FFFFFF"/>
                </a:solidFill>
              </a:defRPr>
            </a:pPr>
            <a:endParaRPr sz="2440" dirty="0"/>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wift 工程 / 混编工程问题"/>
          <p:cNvSpPr txBox="1">
            <a:spLocks noGrp="1"/>
          </p:cNvSpPr>
          <p:nvPr>
            <p:ph type="title"/>
          </p:nvPr>
        </p:nvSpPr>
        <p:spPr>
          <a:xfrm>
            <a:off x="1890132" y="878793"/>
            <a:ext cx="19621501" cy="2006601"/>
          </a:xfrm>
          <a:prstGeom prst="rect">
            <a:avLst/>
          </a:prstGeom>
        </p:spPr>
        <p:txBody>
          <a:bodyPr/>
          <a:lstStyle>
            <a:lvl1pPr algn="l">
              <a:defRPr sz="7000"/>
            </a:lvl1pPr>
          </a:lstStyle>
          <a:p>
            <a:r>
              <a:t>swift 工程 / 混编工程问题</a:t>
            </a:r>
          </a:p>
        </p:txBody>
      </p:sp>
      <p:sp>
        <p:nvSpPr>
          <p:cNvPr id="200" name="搜索Other Swift Flags，添加两条配置"/>
          <p:cNvSpPr txBox="1"/>
          <p:nvPr/>
        </p:nvSpPr>
        <p:spPr>
          <a:xfrm>
            <a:off x="1960833" y="3389537"/>
            <a:ext cx="9608630" cy="901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500">
                <a:solidFill>
                  <a:srgbClr val="FFFFFF"/>
                </a:solidFill>
              </a:defRPr>
            </a:lvl1pPr>
          </a:lstStyle>
          <a:p>
            <a:r>
              <a:t>搜索Other Swift Flags，添加两条配置</a:t>
            </a:r>
          </a:p>
        </p:txBody>
      </p:sp>
      <p:sp>
        <p:nvSpPr>
          <p:cNvPr id="201" name="-sanitize-coverage=func…"/>
          <p:cNvSpPr txBox="1"/>
          <p:nvPr/>
        </p:nvSpPr>
        <p:spPr>
          <a:xfrm>
            <a:off x="1959313" y="4795381"/>
            <a:ext cx="6335650" cy="1473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500">
                <a:solidFill>
                  <a:srgbClr val="FFFFFF"/>
                </a:solidFill>
              </a:defRPr>
            </a:pPr>
            <a:r>
              <a:t>-sanitize-coverage=func</a:t>
            </a:r>
          </a:p>
          <a:p>
            <a:pPr algn="l">
              <a:defRPr sz="4500">
                <a:solidFill>
                  <a:srgbClr val="FFFFFF"/>
                </a:solidFill>
              </a:defRPr>
            </a:pPr>
            <a:r>
              <a:t>-sanitize=undefined</a:t>
            </a:r>
          </a:p>
        </p:txBody>
      </p:sp>
      <p:sp>
        <p:nvSpPr>
          <p:cNvPr id="202" name="创建一个OC类，实现插桩函数，并收集符号"/>
          <p:cNvSpPr txBox="1"/>
          <p:nvPr/>
        </p:nvSpPr>
        <p:spPr>
          <a:xfrm>
            <a:off x="1889787" y="6726376"/>
            <a:ext cx="11258551" cy="901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500">
                <a:solidFill>
                  <a:srgbClr val="FFFFFF"/>
                </a:solidFill>
              </a:defRPr>
            </a:lvl1pPr>
          </a:lstStyle>
          <a:p>
            <a:r>
              <a:t>创建一个OC类，实现插桩函数，并收集符号</a:t>
            </a:r>
          </a:p>
        </p:txBody>
      </p:sp>
      <p:sp>
        <p:nvSpPr>
          <p:cNvPr id="203" name="Community/Foundation等封装库…"/>
          <p:cNvSpPr txBox="1"/>
          <p:nvPr/>
        </p:nvSpPr>
        <p:spPr>
          <a:xfrm>
            <a:off x="1965671" y="8178569"/>
            <a:ext cx="15921042" cy="3987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7000">
                <a:solidFill>
                  <a:srgbClr val="FFFFFF"/>
                </a:solidFill>
              </a:defRPr>
            </a:pPr>
            <a:r>
              <a:t>Community/Foundation等封装库</a:t>
            </a:r>
          </a:p>
          <a:p>
            <a:pPr algn="l">
              <a:defRPr>
                <a:solidFill>
                  <a:srgbClr val="FFFFFF"/>
                </a:solidFill>
              </a:defRPr>
            </a:pPr>
            <a:endParaRPr/>
          </a:p>
          <a:p>
            <a:pPr algn="l">
              <a:defRPr>
                <a:solidFill>
                  <a:srgbClr val="FFFFFF"/>
                </a:solidFill>
              </a:defRPr>
            </a:pPr>
            <a:r>
              <a:t>操作同上，添加OC文件，并在Build Phases——Headers中将OC类设置为Public</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结果"/>
          <p:cNvSpPr txBox="1">
            <a:spLocks noGrp="1"/>
          </p:cNvSpPr>
          <p:nvPr>
            <p:ph type="title"/>
          </p:nvPr>
        </p:nvSpPr>
        <p:spPr>
          <a:xfrm>
            <a:off x="2381250" y="1345355"/>
            <a:ext cx="19621501" cy="2006601"/>
          </a:xfrm>
          <a:prstGeom prst="rect">
            <a:avLst/>
          </a:prstGeom>
        </p:spPr>
        <p:txBody>
          <a:bodyPr/>
          <a:lstStyle>
            <a:lvl1pPr defTabSz="784225">
              <a:defRPr sz="10640"/>
            </a:lvl1pPr>
          </a:lstStyle>
          <a:p>
            <a:r>
              <a:t>结果</a:t>
            </a:r>
          </a:p>
        </p:txBody>
      </p:sp>
      <p:sp>
        <p:nvSpPr>
          <p:cNvPr id="206" name="无重排删除App首次启动"/>
          <p:cNvSpPr txBox="1"/>
          <p:nvPr/>
        </p:nvSpPr>
        <p:spPr>
          <a:xfrm>
            <a:off x="2026832" y="3752466"/>
            <a:ext cx="5645913" cy="812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000">
                <a:solidFill>
                  <a:srgbClr val="FFFFFF"/>
                </a:solidFill>
              </a:defRPr>
            </a:lvl1pPr>
          </a:lstStyle>
          <a:p>
            <a:r>
              <a:t>无重排删除App首次启动</a:t>
            </a:r>
          </a:p>
        </p:txBody>
      </p:sp>
      <p:sp>
        <p:nvSpPr>
          <p:cNvPr id="207" name="Total pre-main time: 2.2 seconds (100.0%)…"/>
          <p:cNvSpPr txBox="1"/>
          <p:nvPr/>
        </p:nvSpPr>
        <p:spPr>
          <a:xfrm>
            <a:off x="-1022667" y="4965776"/>
            <a:ext cx="13997818" cy="5257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defRPr sz="2500">
                <a:solidFill>
                  <a:srgbClr val="FFFFFF"/>
                </a:solidFill>
                <a:latin typeface="+mn-lt"/>
                <a:ea typeface="+mn-ea"/>
                <a:cs typeface="+mn-cs"/>
                <a:sym typeface="Menlo Regular"/>
              </a:defRPr>
            </a:pPr>
            <a:r>
              <a:t>Total pre-main time: 2.2 seconds (100.0%)</a:t>
            </a:r>
          </a:p>
          <a:p>
            <a:pPr>
              <a:defRPr sz="2500">
                <a:solidFill>
                  <a:srgbClr val="FFFFFF"/>
                </a:solidFill>
                <a:latin typeface="+mn-lt"/>
                <a:ea typeface="+mn-ea"/>
                <a:cs typeface="+mn-cs"/>
                <a:sym typeface="Menlo Regular"/>
              </a:defRPr>
            </a:pPr>
            <a:r>
              <a:t>         dylib loading time: 1.6 seconds (71.8%)</a:t>
            </a:r>
          </a:p>
          <a:p>
            <a:pPr>
              <a:defRPr sz="2500">
                <a:solidFill>
                  <a:srgbClr val="FFFFFF"/>
                </a:solidFill>
                <a:latin typeface="+mn-lt"/>
                <a:ea typeface="+mn-ea"/>
                <a:cs typeface="+mn-cs"/>
                <a:sym typeface="Menlo Regular"/>
              </a:defRPr>
            </a:pPr>
            <a:r>
              <a:t>        rebase/binding time: 117.54 milliseconds (5.1%)</a:t>
            </a:r>
          </a:p>
          <a:p>
            <a:pPr>
              <a:defRPr sz="2500">
                <a:solidFill>
                  <a:srgbClr val="FFFFFF"/>
                </a:solidFill>
                <a:latin typeface="+mn-lt"/>
                <a:ea typeface="+mn-ea"/>
                <a:cs typeface="+mn-cs"/>
                <a:sym typeface="Menlo Regular"/>
              </a:defRPr>
            </a:pPr>
            <a:r>
              <a:t>            ObjC setup time:  46.82 milliseconds (2.0%)</a:t>
            </a:r>
          </a:p>
          <a:p>
            <a:pPr>
              <a:defRPr sz="2500">
                <a:solidFill>
                  <a:srgbClr val="FFFFFF"/>
                </a:solidFill>
                <a:latin typeface="+mn-lt"/>
                <a:ea typeface="+mn-ea"/>
                <a:cs typeface="+mn-cs"/>
                <a:sym typeface="Menlo Regular"/>
              </a:defRPr>
            </a:pPr>
            <a:r>
              <a:t>           initializer time: 471.16 milliseconds (20.8%)</a:t>
            </a:r>
          </a:p>
          <a:p>
            <a:pPr>
              <a:defRPr sz="2500">
                <a:solidFill>
                  <a:srgbClr val="FFFFFF"/>
                </a:solidFill>
                <a:latin typeface="+mn-lt"/>
                <a:ea typeface="+mn-ea"/>
                <a:cs typeface="+mn-cs"/>
                <a:sym typeface="Menlo Regular"/>
              </a:defRPr>
            </a:pPr>
            <a:r>
              <a:t>           slowest intializers :</a:t>
            </a:r>
          </a:p>
          <a:p>
            <a:pPr>
              <a:defRPr sz="2500">
                <a:solidFill>
                  <a:srgbClr val="FFFFFF"/>
                </a:solidFill>
                <a:latin typeface="+mn-lt"/>
                <a:ea typeface="+mn-ea"/>
                <a:cs typeface="+mn-cs"/>
                <a:sym typeface="Menlo Regular"/>
              </a:defRPr>
            </a:pPr>
            <a:r>
              <a:t>             libSystem.B.dylib :   7.17 milliseconds (0.3%)</a:t>
            </a:r>
          </a:p>
          <a:p>
            <a:pPr>
              <a:defRPr sz="2500">
                <a:solidFill>
                  <a:srgbClr val="FFFFFF"/>
                </a:solidFill>
                <a:latin typeface="+mn-lt"/>
                <a:ea typeface="+mn-ea"/>
                <a:cs typeface="+mn-cs"/>
                <a:sym typeface="Menlo Regular"/>
              </a:defRPr>
            </a:pPr>
            <a:r>
              <a:t>                      MTlabKit :  78.52 milliseconds (3.4%)</a:t>
            </a:r>
          </a:p>
          <a:p>
            <a:pPr>
              <a:defRPr sz="2500">
                <a:solidFill>
                  <a:srgbClr val="FFFFFF"/>
                </a:solidFill>
                <a:latin typeface="+mn-lt"/>
                <a:ea typeface="+mn-ea"/>
                <a:cs typeface="+mn-cs"/>
                <a:sym typeface="Menlo Regular"/>
              </a:defRPr>
            </a:pPr>
            <a:r>
              <a:t>                  INSCoreMedia :  80.86 milliseconds (3.5%)</a:t>
            </a:r>
          </a:p>
          <a:p>
            <a:pPr>
              <a:defRPr sz="2500">
                <a:solidFill>
                  <a:srgbClr val="FFFFFF"/>
                </a:solidFill>
                <a:latin typeface="+mn-lt"/>
                <a:ea typeface="+mn-ea"/>
                <a:cs typeface="+mn-cs"/>
                <a:sym typeface="Menlo Regular"/>
              </a:defRPr>
            </a:pPr>
            <a:r>
              <a:t>                   ARVShareAPI :  95.84 milliseconds (4.2%)</a:t>
            </a:r>
          </a:p>
          <a:p>
            <a:pPr>
              <a:defRPr sz="2500">
                <a:solidFill>
                  <a:srgbClr val="FFFFFF"/>
                </a:solidFill>
                <a:latin typeface="+mn-lt"/>
                <a:ea typeface="+mn-ea"/>
                <a:cs typeface="+mn-cs"/>
                <a:sym typeface="Menlo Regular"/>
              </a:defRPr>
            </a:pPr>
            <a:r>
              <a:t>                Insta360 ONE R : 110.01 milliseconds (4.8%)</a:t>
            </a:r>
          </a:p>
          <a:p>
            <a:pPr>
              <a:defRPr sz="2500">
                <a:solidFill>
                  <a:srgbClr val="FFFFFF"/>
                </a:solidFill>
                <a:latin typeface="+mn-lt"/>
                <a:ea typeface="+mn-ea"/>
                <a:cs typeface="+mn-cs"/>
                <a:sym typeface="Menlo Regular"/>
              </a:defRPr>
            </a:pPr>
            <a:endParaRPr/>
          </a:p>
          <a:p>
            <a:pPr>
              <a:defRPr sz="2500">
                <a:solidFill>
                  <a:srgbClr val="FFFFFF"/>
                </a:solidFill>
                <a:latin typeface="+mn-lt"/>
                <a:ea typeface="+mn-ea"/>
                <a:cs typeface="+mn-cs"/>
                <a:sym typeface="Menlo Regular"/>
              </a:defRPr>
            </a:pPr>
            <a:r>
              <a:t>  total time: 3.5 seconds (100.0%)</a:t>
            </a:r>
          </a:p>
        </p:txBody>
      </p:sp>
      <p:sp>
        <p:nvSpPr>
          <p:cNvPr id="208" name="Total pre-main time: 2.0 seconds (100.0%)…"/>
          <p:cNvSpPr txBox="1"/>
          <p:nvPr/>
        </p:nvSpPr>
        <p:spPr>
          <a:xfrm>
            <a:off x="11873632" y="4781626"/>
            <a:ext cx="11392217" cy="5626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2500">
                <a:solidFill>
                  <a:srgbClr val="FFFFFF"/>
                </a:solidFill>
                <a:latin typeface="+mn-lt"/>
                <a:ea typeface="+mn-ea"/>
                <a:cs typeface="+mn-cs"/>
                <a:sym typeface="Menlo Regular"/>
              </a:defRPr>
            </a:pPr>
            <a:r>
              <a:t>Total pre-main time: 2.0 seconds (100.0%)</a:t>
            </a:r>
          </a:p>
          <a:p>
            <a:pPr>
              <a:defRPr sz="2500">
                <a:solidFill>
                  <a:srgbClr val="FFFFFF"/>
                </a:solidFill>
                <a:latin typeface="+mn-lt"/>
                <a:ea typeface="+mn-ea"/>
                <a:cs typeface="+mn-cs"/>
                <a:sym typeface="Menlo Regular"/>
              </a:defRPr>
            </a:pPr>
            <a:r>
              <a:t>         dylib loading time: 1.4 seconds (71.4%)</a:t>
            </a:r>
          </a:p>
          <a:p>
            <a:pPr>
              <a:defRPr sz="2500">
                <a:solidFill>
                  <a:srgbClr val="FFFFFF"/>
                </a:solidFill>
                <a:latin typeface="+mn-lt"/>
                <a:ea typeface="+mn-ea"/>
                <a:cs typeface="+mn-cs"/>
                <a:sym typeface="Menlo Regular"/>
              </a:defRPr>
            </a:pPr>
            <a:r>
              <a:t>        rebase/binding time: 111.18 milliseconds (5.5%)</a:t>
            </a:r>
          </a:p>
          <a:p>
            <a:pPr>
              <a:defRPr sz="2500">
                <a:solidFill>
                  <a:srgbClr val="FFFFFF"/>
                </a:solidFill>
                <a:latin typeface="+mn-lt"/>
                <a:ea typeface="+mn-ea"/>
                <a:cs typeface="+mn-cs"/>
                <a:sym typeface="Menlo Regular"/>
              </a:defRPr>
            </a:pPr>
            <a:r>
              <a:t>            ObjC setup time:  45.40 milliseconds (2.2%)</a:t>
            </a:r>
          </a:p>
          <a:p>
            <a:pPr>
              <a:defRPr sz="2500">
                <a:solidFill>
                  <a:srgbClr val="FFFFFF"/>
                </a:solidFill>
                <a:latin typeface="+mn-lt"/>
                <a:ea typeface="+mn-ea"/>
                <a:cs typeface="+mn-cs"/>
                <a:sym typeface="Menlo Regular"/>
              </a:defRPr>
            </a:pPr>
            <a:r>
              <a:t>           initializer time: 420.74 milliseconds (20.8%)</a:t>
            </a:r>
          </a:p>
          <a:p>
            <a:pPr>
              <a:defRPr sz="2500">
                <a:solidFill>
                  <a:srgbClr val="FFFFFF"/>
                </a:solidFill>
                <a:latin typeface="+mn-lt"/>
                <a:ea typeface="+mn-ea"/>
                <a:cs typeface="+mn-cs"/>
                <a:sym typeface="Menlo Regular"/>
              </a:defRPr>
            </a:pPr>
            <a:r>
              <a:t>           slowest intializers :</a:t>
            </a:r>
          </a:p>
          <a:p>
            <a:pPr>
              <a:defRPr sz="2500">
                <a:solidFill>
                  <a:srgbClr val="FFFFFF"/>
                </a:solidFill>
                <a:latin typeface="+mn-lt"/>
                <a:ea typeface="+mn-ea"/>
                <a:cs typeface="+mn-cs"/>
                <a:sym typeface="Menlo Regular"/>
              </a:defRPr>
            </a:pPr>
            <a:r>
              <a:t>             libSystem.B.dylib :   6.42 milliseconds (0.3%)</a:t>
            </a:r>
          </a:p>
          <a:p>
            <a:pPr>
              <a:defRPr sz="2500">
                <a:solidFill>
                  <a:srgbClr val="FFFFFF"/>
                </a:solidFill>
                <a:latin typeface="+mn-lt"/>
                <a:ea typeface="+mn-ea"/>
                <a:cs typeface="+mn-cs"/>
                <a:sym typeface="Menlo Regular"/>
              </a:defRPr>
            </a:pPr>
            <a:r>
              <a:t>    libMainThreadChecker.dylib :  45.53 milliseconds (2.2%)</a:t>
            </a:r>
          </a:p>
          <a:p>
            <a:pPr>
              <a:defRPr sz="2500">
                <a:solidFill>
                  <a:srgbClr val="FFFFFF"/>
                </a:solidFill>
                <a:latin typeface="+mn-lt"/>
                <a:ea typeface="+mn-ea"/>
                <a:cs typeface="+mn-cs"/>
                <a:sym typeface="Menlo Regular"/>
              </a:defRPr>
            </a:pPr>
            <a:r>
              <a:t>                      MTlabKit :  82.30 milliseconds (4.0%)</a:t>
            </a:r>
          </a:p>
          <a:p>
            <a:pPr>
              <a:defRPr sz="2500">
                <a:solidFill>
                  <a:srgbClr val="FFFFFF"/>
                </a:solidFill>
                <a:latin typeface="+mn-lt"/>
                <a:ea typeface="+mn-ea"/>
                <a:cs typeface="+mn-cs"/>
                <a:sym typeface="Menlo Regular"/>
              </a:defRPr>
            </a:pPr>
            <a:r>
              <a:t>                  INSCoreMedia :  60.47 milliseconds (2.9%)</a:t>
            </a:r>
          </a:p>
          <a:p>
            <a:pPr>
              <a:defRPr sz="2500">
                <a:solidFill>
                  <a:srgbClr val="FFFFFF"/>
                </a:solidFill>
                <a:latin typeface="+mn-lt"/>
                <a:ea typeface="+mn-ea"/>
                <a:cs typeface="+mn-cs"/>
                <a:sym typeface="Menlo Regular"/>
              </a:defRPr>
            </a:pPr>
            <a:r>
              <a:t>                   ARVShareAPI :  91.72 milliseconds (4.5%)</a:t>
            </a:r>
          </a:p>
          <a:p>
            <a:pPr>
              <a:defRPr sz="2500">
                <a:solidFill>
                  <a:srgbClr val="FFFFFF"/>
                </a:solidFill>
                <a:latin typeface="+mn-lt"/>
                <a:ea typeface="+mn-ea"/>
                <a:cs typeface="+mn-cs"/>
                <a:sym typeface="Menlo Regular"/>
              </a:defRPr>
            </a:pPr>
            <a:r>
              <a:t>                Insta360 ONE R :  89.76 milliseconds (4.4%)</a:t>
            </a:r>
          </a:p>
          <a:p>
            <a:pPr>
              <a:defRPr sz="2500">
                <a:solidFill>
                  <a:srgbClr val="FFFFFF"/>
                </a:solidFill>
                <a:latin typeface="+mn-lt"/>
                <a:ea typeface="+mn-ea"/>
                <a:cs typeface="+mn-cs"/>
                <a:sym typeface="Menlo Regular"/>
              </a:defRPr>
            </a:pPr>
            <a:endParaRPr/>
          </a:p>
          <a:p>
            <a:pPr>
              <a:defRPr sz="2500">
                <a:solidFill>
                  <a:srgbClr val="FFFFFF"/>
                </a:solidFill>
                <a:latin typeface="+mn-lt"/>
                <a:ea typeface="+mn-ea"/>
                <a:cs typeface="+mn-cs"/>
                <a:sym typeface="Menlo Regular"/>
              </a:defRPr>
            </a:pPr>
            <a:r>
              <a:t>  total time: 3.2 seconds (100.0%)</a:t>
            </a:r>
          </a:p>
        </p:txBody>
      </p:sp>
      <p:sp>
        <p:nvSpPr>
          <p:cNvPr id="209" name="重排删除App首次启动"/>
          <p:cNvSpPr txBox="1"/>
          <p:nvPr/>
        </p:nvSpPr>
        <p:spPr>
          <a:xfrm>
            <a:off x="13310648" y="3752466"/>
            <a:ext cx="5137913" cy="812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000">
                <a:solidFill>
                  <a:srgbClr val="FFFFFF"/>
                </a:solidFill>
              </a:defRPr>
            </a:lvl1pPr>
          </a:lstStyle>
          <a:p>
            <a:r>
              <a:t>重排删除App首次启动</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讨论"/>
          <p:cNvSpPr txBox="1">
            <a:spLocks noGrp="1"/>
          </p:cNvSpPr>
          <p:nvPr>
            <p:ph type="title"/>
          </p:nvPr>
        </p:nvSpPr>
        <p:spPr>
          <a:xfrm>
            <a:off x="2381249" y="1050685"/>
            <a:ext cx="19621501" cy="2006601"/>
          </a:xfrm>
          <a:prstGeom prst="rect">
            <a:avLst/>
          </a:prstGeom>
        </p:spPr>
        <p:txBody>
          <a:bodyPr/>
          <a:lstStyle>
            <a:lvl1pPr defTabSz="784225">
              <a:defRPr sz="10640"/>
            </a:lvl1pPr>
          </a:lstStyle>
          <a:p>
            <a:r>
              <a:t>讨论</a:t>
            </a:r>
          </a:p>
        </p:txBody>
      </p:sp>
      <p:pic>
        <p:nvPicPr>
          <p:cNvPr id="212" name="QQ20210313-185250@2x.png" descr="QQ20210313-185250@2x.png"/>
          <p:cNvPicPr>
            <a:picLocks noChangeAspect="1"/>
          </p:cNvPicPr>
          <p:nvPr/>
        </p:nvPicPr>
        <p:blipFill>
          <a:blip r:embed="rId3"/>
          <a:stretch>
            <a:fillRect/>
          </a:stretch>
        </p:blipFill>
        <p:spPr>
          <a:xfrm>
            <a:off x="2012865" y="3578656"/>
            <a:ext cx="8878517" cy="5870609"/>
          </a:xfrm>
          <a:prstGeom prst="rect">
            <a:avLst/>
          </a:prstGeom>
          <a:ln w="12700">
            <a:miter lim="400000"/>
          </a:ln>
        </p:spPr>
      </p:pic>
      <p:pic>
        <p:nvPicPr>
          <p:cNvPr id="213" name="图像" descr="图像"/>
          <p:cNvPicPr>
            <a:picLocks noChangeAspect="1"/>
          </p:cNvPicPr>
          <p:nvPr/>
        </p:nvPicPr>
        <p:blipFill>
          <a:blip r:embed="rId4"/>
          <a:stretch>
            <a:fillRect/>
          </a:stretch>
        </p:blipFill>
        <p:spPr>
          <a:xfrm>
            <a:off x="12484942" y="3578656"/>
            <a:ext cx="8871912" cy="5870609"/>
          </a:xfrm>
          <a:prstGeom prst="rect">
            <a:avLst/>
          </a:prstGeom>
          <a:ln w="12700">
            <a:miter lim="400000"/>
          </a:ln>
        </p:spPr>
      </p:pic>
      <p:sp>
        <p:nvSpPr>
          <p:cNvPr id="214" name="重排前后的Page Fault的时间差不多，可能与哪些因素有关？ 整体启动时间优化了0.3S，8%左右，没有达到抖音宣称的15%左右的效果，可能原因有哪些？"/>
          <p:cNvSpPr txBox="1"/>
          <p:nvPr/>
        </p:nvSpPr>
        <p:spPr>
          <a:xfrm>
            <a:off x="1966298" y="10221389"/>
            <a:ext cx="21169377" cy="152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solidFill>
                  <a:srgbClr val="FFFFFF"/>
                </a:solidFill>
              </a:defRPr>
            </a:pPr>
            <a:r>
              <a:t>重排前后的Page Fault的时间差不多，可能与哪些因素有关？</a:t>
            </a:r>
            <a:br/>
            <a:r>
              <a:t>整体启动时间优化了0.3S，8%左右，没有达到抖音宣称的15%左右的效果，可能原因有哪些？</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标题 2"/>
          <p:cNvSpPr txBox="1">
            <a:spLocks noGrp="1"/>
          </p:cNvSpPr>
          <p:nvPr>
            <p:ph type="title"/>
          </p:nvPr>
        </p:nvSpPr>
        <p:spPr>
          <a:xfrm>
            <a:off x="2381250" y="1289537"/>
            <a:ext cx="19621500" cy="2006601"/>
          </a:xfrm>
          <a:prstGeom prst="rect">
            <a:avLst/>
          </a:prstGeom>
        </p:spPr>
        <p:txBody>
          <a:bodyPr/>
          <a:lstStyle>
            <a:lvl1pPr defTabSz="784225">
              <a:defRPr sz="10640"/>
            </a:lvl1pPr>
          </a:lstStyle>
          <a:p>
            <a:r>
              <a:t>参考资料</a:t>
            </a:r>
          </a:p>
        </p:txBody>
      </p:sp>
      <p:sp>
        <p:nvSpPr>
          <p:cNvPr id="217" name="文本占位符 3"/>
          <p:cNvSpPr txBox="1">
            <a:spLocks noGrp="1"/>
          </p:cNvSpPr>
          <p:nvPr>
            <p:ph type="body" sz="quarter" idx="1"/>
          </p:nvPr>
        </p:nvSpPr>
        <p:spPr>
          <a:xfrm>
            <a:off x="2381250" y="4274037"/>
            <a:ext cx="19621500" cy="889001"/>
          </a:xfrm>
          <a:prstGeom prst="rect">
            <a:avLst/>
          </a:prstGeom>
        </p:spPr>
        <p:txBody>
          <a:bodyPr/>
          <a:lstStyle/>
          <a:p>
            <a:pPr algn="l" defTabSz="800735">
              <a:defRPr sz="4268"/>
            </a:pPr>
            <a:r>
              <a:rPr u="sng">
                <a:solidFill>
                  <a:srgbClr val="0000FF"/>
                </a:solidFill>
                <a:uFill>
                  <a:solidFill>
                    <a:srgbClr val="0000FF"/>
                  </a:solidFill>
                </a:uFill>
                <a:hlinkClick r:id="rId2"/>
              </a:rPr>
              <a:t>抖音研发实践：基于二进制文件重排的解决方案 APP启动速度提升超15%</a:t>
            </a:r>
          </a:p>
        </p:txBody>
      </p:sp>
      <p:sp>
        <p:nvSpPr>
          <p:cNvPr id="218" name="文本框 4"/>
          <p:cNvSpPr txBox="1"/>
          <p:nvPr/>
        </p:nvSpPr>
        <p:spPr>
          <a:xfrm>
            <a:off x="2479473" y="6140937"/>
            <a:ext cx="18016905"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4400">
                <a:solidFill>
                  <a:srgbClr val="FFFFFF"/>
                </a:solidFill>
              </a:defRPr>
            </a:pPr>
            <a:r>
              <a:rPr u="sng">
                <a:solidFill>
                  <a:srgbClr val="0000FF"/>
                </a:solidFill>
                <a:uFill>
                  <a:solidFill>
                    <a:srgbClr val="0000FF"/>
                  </a:solidFill>
                </a:uFill>
                <a:hlinkClick r:id="rId3"/>
              </a:rPr>
              <a:t>iOS 优化篇 - 启动优化之Clang插桩实现二进制重排</a:t>
            </a:r>
          </a:p>
        </p:txBody>
      </p:sp>
      <p:sp>
        <p:nvSpPr>
          <p:cNvPr id="219" name="OC底层原理三十四：启动优化（Clang插桩）"/>
          <p:cNvSpPr txBox="1"/>
          <p:nvPr/>
        </p:nvSpPr>
        <p:spPr>
          <a:xfrm>
            <a:off x="2578111" y="7975027"/>
            <a:ext cx="13432587" cy="10452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solidFill>
                  <a:srgbClr val="0000FF"/>
                </a:solidFill>
                <a:uFill>
                  <a:solidFill>
                    <a:srgbClr val="0000FF"/>
                  </a:solidFill>
                </a:uFill>
                <a:hlinkClick r:id="rId4"/>
              </a:defRPr>
            </a:lvl1pPr>
          </a:lstStyle>
          <a:p>
            <a:pPr>
              <a:defRPr u="none">
                <a:solidFill>
                  <a:srgbClr val="FF0000"/>
                </a:solidFill>
                <a:uFillTx/>
              </a:defRPr>
            </a:pPr>
            <a:r>
              <a:rPr u="sng">
                <a:solidFill>
                  <a:srgbClr val="0000FF"/>
                </a:solidFill>
                <a:uFill>
                  <a:solidFill>
                    <a:srgbClr val="0000FF"/>
                  </a:solidFill>
                </a:uFill>
                <a:hlinkClick r:id="rId4"/>
              </a:rPr>
              <a:t>OC底层原理三十四：启动优化（Clang插桩）</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标题 2"/>
          <p:cNvSpPr txBox="1">
            <a:spLocks noGrp="1"/>
          </p:cNvSpPr>
          <p:nvPr>
            <p:ph type="title"/>
          </p:nvPr>
        </p:nvSpPr>
        <p:spPr>
          <a:xfrm>
            <a:off x="2387600" y="1326776"/>
            <a:ext cx="19621500" cy="2006601"/>
          </a:xfrm>
          <a:prstGeom prst="rect">
            <a:avLst/>
          </a:prstGeom>
        </p:spPr>
        <p:txBody>
          <a:bodyPr/>
          <a:lstStyle/>
          <a:p>
            <a:pPr defTabSz="784225">
              <a:defRPr sz="10640"/>
            </a:pPr>
            <a:r>
              <a:t>App 的启动两个阶段</a:t>
            </a:r>
          </a:p>
        </p:txBody>
      </p:sp>
      <p:sp>
        <p:nvSpPr>
          <p:cNvPr id="127" name="文本占位符 3"/>
          <p:cNvSpPr txBox="1">
            <a:spLocks noGrp="1"/>
          </p:cNvSpPr>
          <p:nvPr>
            <p:ph type="body" sz="quarter" idx="1"/>
          </p:nvPr>
        </p:nvSpPr>
        <p:spPr>
          <a:xfrm>
            <a:off x="2381250" y="4238438"/>
            <a:ext cx="19621500" cy="2006601"/>
          </a:xfrm>
          <a:prstGeom prst="rect">
            <a:avLst/>
          </a:prstGeom>
        </p:spPr>
        <p:txBody>
          <a:bodyPr/>
          <a:lstStyle/>
          <a:p>
            <a:pPr algn="l">
              <a:defRPr sz="5400"/>
            </a:pPr>
            <a:r>
              <a:t>1、main() 函数执行前</a:t>
            </a:r>
          </a:p>
        </p:txBody>
      </p:sp>
      <p:sp>
        <p:nvSpPr>
          <p:cNvPr id="128" name="矩形 4"/>
          <p:cNvSpPr txBox="1"/>
          <p:nvPr/>
        </p:nvSpPr>
        <p:spPr>
          <a:xfrm>
            <a:off x="2433319" y="6857999"/>
            <a:ext cx="19530062" cy="10185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l">
              <a:defRPr>
                <a:solidFill>
                  <a:srgbClr val="FFFFFF"/>
                </a:solidFill>
                <a:latin typeface="+mj-lt"/>
                <a:ea typeface="+mj-ea"/>
                <a:cs typeface="+mj-cs"/>
                <a:sym typeface="Helvetica Neue"/>
              </a:defRPr>
            </a:pPr>
            <a:r>
              <a:t>2</a:t>
            </a:r>
            <a:r>
              <a:rPr>
                <a:latin typeface="PingFang SC Regular"/>
                <a:ea typeface="PingFang SC Regular"/>
                <a:cs typeface="PingFang SC Regular"/>
                <a:sym typeface="PingFang SC Regular"/>
              </a:rPr>
              <a:t>、</a:t>
            </a:r>
            <a:r>
              <a:t>main() </a:t>
            </a:r>
            <a:r>
              <a:rPr>
                <a:latin typeface="PingFang SC Regular"/>
                <a:ea typeface="PingFang SC Regular"/>
                <a:cs typeface="PingFang SC Regular"/>
                <a:sym typeface="PingFang SC Regular"/>
              </a:rPr>
              <a:t>函数执行后；</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标题 2"/>
          <p:cNvSpPr txBox="1">
            <a:spLocks noGrp="1"/>
          </p:cNvSpPr>
          <p:nvPr>
            <p:ph type="title"/>
          </p:nvPr>
        </p:nvSpPr>
        <p:spPr>
          <a:xfrm>
            <a:off x="2381250" y="1078523"/>
            <a:ext cx="19621500" cy="2006601"/>
          </a:xfrm>
          <a:prstGeom prst="rect">
            <a:avLst/>
          </a:prstGeom>
        </p:spPr>
        <p:txBody>
          <a:bodyPr/>
          <a:lstStyle/>
          <a:p>
            <a:pPr defTabSz="784225">
              <a:defRPr sz="10640"/>
            </a:pPr>
            <a:r>
              <a:t>Pre Main阶段</a:t>
            </a:r>
          </a:p>
        </p:txBody>
      </p:sp>
      <p:sp>
        <p:nvSpPr>
          <p:cNvPr id="131" name="文本占位符 3"/>
          <p:cNvSpPr txBox="1">
            <a:spLocks noGrp="1"/>
          </p:cNvSpPr>
          <p:nvPr>
            <p:ph type="body" idx="1"/>
          </p:nvPr>
        </p:nvSpPr>
        <p:spPr>
          <a:xfrm>
            <a:off x="2381250" y="3420207"/>
            <a:ext cx="19621500" cy="9217270"/>
          </a:xfrm>
          <a:prstGeom prst="rect">
            <a:avLst/>
          </a:prstGeom>
        </p:spPr>
        <p:txBody>
          <a:bodyPr/>
          <a:lstStyle/>
          <a:p>
            <a:pPr algn="l" defTabSz="808990">
              <a:defRPr sz="5880"/>
            </a:pPr>
            <a:r>
              <a:t>加载可执行文件</a:t>
            </a:r>
          </a:p>
          <a:p>
            <a:pPr algn="l" defTabSz="808990">
              <a:defRPr sz="5880"/>
            </a:pPr>
            <a:endParaRPr/>
          </a:p>
          <a:p>
            <a:pPr algn="l" defTabSz="808990">
              <a:defRPr sz="5880"/>
            </a:pPr>
            <a:r>
              <a:t>加载动态链接库，进行 rebase 指针调整和 bind 符号绑定</a:t>
            </a:r>
          </a:p>
          <a:p>
            <a:pPr algn="l" defTabSz="808990">
              <a:defRPr sz="5880"/>
            </a:pPr>
            <a:endParaRPr/>
          </a:p>
          <a:p>
            <a:pPr algn="l" defTabSz="808990">
              <a:defRPr sz="5880"/>
            </a:pPr>
            <a:r>
              <a:t>Objc 运行时的初始处理，包括 Objc 相关类的注册、category 注册、selector 唯一性检查等</a:t>
            </a:r>
          </a:p>
          <a:p>
            <a:pPr algn="l" defTabSz="808990">
              <a:defRPr sz="5880"/>
            </a:pPr>
            <a:endParaRPr/>
          </a:p>
          <a:p>
            <a:pPr algn="l" defTabSz="808990">
              <a:defRPr sz="5880"/>
            </a:pPr>
            <a:r>
              <a:t>初始化，包括了执行 +load() 方法、attribute((constructor)) 修饰的函数的调用、创建 C++ 静态全局变量。</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标题 2"/>
          <p:cNvSpPr txBox="1">
            <a:spLocks noGrp="1"/>
          </p:cNvSpPr>
          <p:nvPr>
            <p:ph type="title"/>
          </p:nvPr>
        </p:nvSpPr>
        <p:spPr>
          <a:xfrm>
            <a:off x="2381250" y="1129357"/>
            <a:ext cx="19621500" cy="2006601"/>
          </a:xfrm>
          <a:prstGeom prst="rect">
            <a:avLst/>
          </a:prstGeom>
        </p:spPr>
        <p:txBody>
          <a:bodyPr/>
          <a:lstStyle/>
          <a:p>
            <a:pPr defTabSz="784225">
              <a:defRPr sz="10640"/>
            </a:pPr>
            <a:r>
              <a:t>Pre Main节点测量</a:t>
            </a:r>
          </a:p>
        </p:txBody>
      </p:sp>
      <p:sp>
        <p:nvSpPr>
          <p:cNvPr id="134" name="文本占位符 3"/>
          <p:cNvSpPr txBox="1">
            <a:spLocks noGrp="1"/>
          </p:cNvSpPr>
          <p:nvPr>
            <p:ph type="body" sz="quarter" idx="1"/>
          </p:nvPr>
        </p:nvSpPr>
        <p:spPr>
          <a:xfrm>
            <a:off x="2381250" y="3543382"/>
            <a:ext cx="19621500" cy="2006601"/>
          </a:xfrm>
          <a:prstGeom prst="rect">
            <a:avLst/>
          </a:prstGeom>
        </p:spPr>
        <p:txBody>
          <a:bodyPr/>
          <a:lstStyle/>
          <a:p>
            <a:pPr algn="l" defTabSz="792479">
              <a:defRPr sz="5760"/>
            </a:pPr>
            <a:r>
              <a:t>Xcode -&gt; Edit scheme -&gt; Run -&gt; Auguments</a:t>
            </a:r>
          </a:p>
          <a:p>
            <a:pPr algn="l" defTabSz="792479">
              <a:defRPr sz="5760"/>
            </a:pPr>
            <a:r>
              <a:t>-&gt; 添加环境变量DYLD_PRINT_STATISTICS = 1</a:t>
            </a:r>
          </a:p>
        </p:txBody>
      </p:sp>
      <p:sp>
        <p:nvSpPr>
          <p:cNvPr id="135" name="文本框 5"/>
          <p:cNvSpPr txBox="1"/>
          <p:nvPr/>
        </p:nvSpPr>
        <p:spPr>
          <a:xfrm>
            <a:off x="1671963" y="6485781"/>
            <a:ext cx="18780370" cy="594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defRPr sz="4000">
                <a:solidFill>
                  <a:srgbClr val="FFFFFF"/>
                </a:solidFill>
                <a:latin typeface="+mn-lt"/>
                <a:ea typeface="+mn-ea"/>
                <a:cs typeface="+mn-cs"/>
                <a:sym typeface="Menlo Regular"/>
              </a:defRPr>
            </a:pPr>
            <a:r>
              <a:t>Total pre-main time: 2.5 seconds (100.0%)</a:t>
            </a:r>
          </a:p>
          <a:p>
            <a:pPr>
              <a:defRPr sz="4000">
                <a:solidFill>
                  <a:srgbClr val="FFFFFF"/>
                </a:solidFill>
                <a:latin typeface="+mn-lt"/>
                <a:ea typeface="+mn-ea"/>
                <a:cs typeface="+mn-cs"/>
                <a:sym typeface="Menlo Regular"/>
              </a:defRPr>
            </a:pPr>
            <a:r>
              <a:t>         dylib loading time: 1.9 seconds (77.1%)</a:t>
            </a:r>
          </a:p>
          <a:p>
            <a:pPr>
              <a:defRPr sz="4000">
                <a:solidFill>
                  <a:srgbClr val="FFFFFF"/>
                </a:solidFill>
                <a:latin typeface="+mn-lt"/>
                <a:ea typeface="+mn-ea"/>
                <a:cs typeface="+mn-cs"/>
                <a:sym typeface="Menlo Regular"/>
              </a:defRPr>
            </a:pPr>
            <a:r>
              <a:t>        rebase/binding time: 110.86 milliseconds (4.3%)</a:t>
            </a:r>
          </a:p>
          <a:p>
            <a:pPr>
              <a:defRPr sz="4000">
                <a:solidFill>
                  <a:srgbClr val="FFFFFF"/>
                </a:solidFill>
                <a:latin typeface="+mn-lt"/>
                <a:ea typeface="+mn-ea"/>
                <a:cs typeface="+mn-cs"/>
                <a:sym typeface="Menlo Regular"/>
              </a:defRPr>
            </a:pPr>
            <a:r>
              <a:t>            ObjC setup time:  50.03 milliseconds (1.9%)</a:t>
            </a:r>
          </a:p>
          <a:p>
            <a:pPr>
              <a:defRPr sz="4000">
                <a:solidFill>
                  <a:srgbClr val="FFFFFF"/>
                </a:solidFill>
                <a:latin typeface="+mn-lt"/>
                <a:ea typeface="+mn-ea"/>
                <a:cs typeface="+mn-cs"/>
                <a:sym typeface="Menlo Regular"/>
              </a:defRPr>
            </a:pPr>
            <a:r>
              <a:t>           initializer time: 417.86 milliseconds (16.4%)</a:t>
            </a:r>
          </a:p>
          <a:p>
            <a:pPr>
              <a:defRPr sz="4000">
                <a:solidFill>
                  <a:srgbClr val="FFFFFF"/>
                </a:solidFill>
                <a:latin typeface="+mn-lt"/>
                <a:ea typeface="+mn-ea"/>
                <a:cs typeface="+mn-cs"/>
                <a:sym typeface="Menlo Regular"/>
              </a:defRPr>
            </a:pPr>
            <a:r>
              <a:t>           slowest intializers :</a:t>
            </a:r>
          </a:p>
          <a:p>
            <a:pPr>
              <a:defRPr sz="4000">
                <a:solidFill>
                  <a:srgbClr val="FFFFFF"/>
                </a:solidFill>
                <a:latin typeface="+mn-lt"/>
                <a:ea typeface="+mn-ea"/>
                <a:cs typeface="+mn-cs"/>
                <a:sym typeface="Menlo Regular"/>
              </a:defRPr>
            </a:pPr>
            <a:r>
              <a:t>             libSystem.B.dylib :   6.69 milliseconds (0.2%)</a:t>
            </a:r>
          </a:p>
          <a:p>
            <a:pPr>
              <a:defRPr sz="4000">
                <a:solidFill>
                  <a:srgbClr val="FFFFFF"/>
                </a:solidFill>
                <a:latin typeface="+mn-lt"/>
                <a:ea typeface="+mn-ea"/>
                <a:cs typeface="+mn-cs"/>
                <a:sym typeface="Menlo Regular"/>
              </a:defRPr>
            </a:pPr>
            <a:r>
              <a:t>                      MTlabKit :  95.84 milliseconds (3.7%)</a:t>
            </a:r>
          </a:p>
          <a:p>
            <a:pPr>
              <a:defRPr sz="4000">
                <a:solidFill>
                  <a:srgbClr val="FFFFFF"/>
                </a:solidFill>
                <a:latin typeface="+mn-lt"/>
                <a:ea typeface="+mn-ea"/>
                <a:cs typeface="+mn-cs"/>
                <a:sym typeface="Menlo Regular"/>
              </a:defRPr>
            </a:pPr>
            <a:r>
              <a:t>                  INSCoreMedia :  71.43 milliseconds (2.8%)</a:t>
            </a:r>
          </a:p>
          <a:p>
            <a:pPr>
              <a:defRPr sz="4000">
                <a:solidFill>
                  <a:srgbClr val="FFFFFF"/>
                </a:solidFill>
                <a:latin typeface="+mn-lt"/>
                <a:ea typeface="+mn-ea"/>
                <a:cs typeface="+mn-cs"/>
                <a:sym typeface="Menlo Regular"/>
              </a:defRPr>
            </a:pPr>
            <a:r>
              <a:t>                Insta360 ONE R :  98.65 milliseconds (3.8%)</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标题 2"/>
          <p:cNvSpPr txBox="1">
            <a:spLocks noGrp="1"/>
          </p:cNvSpPr>
          <p:nvPr>
            <p:ph type="title"/>
          </p:nvPr>
        </p:nvSpPr>
        <p:spPr>
          <a:xfrm>
            <a:off x="2381250" y="1477107"/>
            <a:ext cx="19621500" cy="2006601"/>
          </a:xfrm>
          <a:prstGeom prst="rect">
            <a:avLst/>
          </a:prstGeom>
        </p:spPr>
        <p:txBody>
          <a:bodyPr/>
          <a:lstStyle/>
          <a:p>
            <a:pPr defTabSz="784225">
              <a:defRPr sz="10640"/>
            </a:pPr>
            <a:r>
              <a:t>Pre Main阶段优化</a:t>
            </a:r>
          </a:p>
        </p:txBody>
      </p:sp>
      <p:sp>
        <p:nvSpPr>
          <p:cNvPr id="138" name="文本占位符 3"/>
          <p:cNvSpPr txBox="1">
            <a:spLocks noGrp="1"/>
          </p:cNvSpPr>
          <p:nvPr>
            <p:ph type="body" idx="1"/>
          </p:nvPr>
        </p:nvSpPr>
        <p:spPr>
          <a:xfrm>
            <a:off x="2381250" y="5258777"/>
            <a:ext cx="19621500" cy="6980116"/>
          </a:xfrm>
          <a:prstGeom prst="rect">
            <a:avLst/>
          </a:prstGeom>
        </p:spPr>
        <p:txBody>
          <a:bodyPr/>
          <a:lstStyle/>
          <a:p>
            <a:pPr algn="l">
              <a:defRPr sz="6000"/>
            </a:pPr>
            <a:r>
              <a:t>(1) 移除不需要用到的动态库</a:t>
            </a:r>
          </a:p>
          <a:p>
            <a:pPr algn="l">
              <a:defRPr sz="6000"/>
            </a:pPr>
            <a:endParaRPr/>
          </a:p>
          <a:p>
            <a:pPr algn="l">
              <a:defRPr sz="6000"/>
            </a:pPr>
            <a:r>
              <a:t>(2) 移除不需要用到的类, 减少selector、category的数量</a:t>
            </a:r>
          </a:p>
          <a:p>
            <a:pPr algn="l">
              <a:defRPr sz="6000"/>
            </a:pPr>
            <a:endParaRPr/>
          </a:p>
          <a:p>
            <a:pPr algn="l">
              <a:defRPr sz="6000"/>
            </a:pPr>
            <a:r>
              <a:t>(3) 尽量避免在+load方法里执行的操作，可以推迟到+initialize方法中。</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标题 2"/>
          <p:cNvSpPr txBox="1">
            <a:spLocks noGrp="1"/>
          </p:cNvSpPr>
          <p:nvPr>
            <p:ph type="title"/>
          </p:nvPr>
        </p:nvSpPr>
        <p:spPr>
          <a:xfrm>
            <a:off x="2381250" y="1233016"/>
            <a:ext cx="19621500" cy="2006601"/>
          </a:xfrm>
          <a:prstGeom prst="rect">
            <a:avLst/>
          </a:prstGeom>
        </p:spPr>
        <p:txBody>
          <a:bodyPr/>
          <a:lstStyle/>
          <a:p>
            <a:pPr defTabSz="784225">
              <a:defRPr sz="10640"/>
            </a:pPr>
            <a:r>
              <a:t>Main 阶段</a:t>
            </a:r>
          </a:p>
        </p:txBody>
      </p:sp>
      <p:sp>
        <p:nvSpPr>
          <p:cNvPr id="141" name="文本占位符 3"/>
          <p:cNvSpPr txBox="1">
            <a:spLocks noGrp="1"/>
          </p:cNvSpPr>
          <p:nvPr>
            <p:ph type="body" sz="quarter" idx="1"/>
          </p:nvPr>
        </p:nvSpPr>
        <p:spPr>
          <a:xfrm>
            <a:off x="2381250" y="3857056"/>
            <a:ext cx="19621500" cy="2006601"/>
          </a:xfrm>
          <a:prstGeom prst="rect">
            <a:avLst/>
          </a:prstGeom>
        </p:spPr>
        <p:txBody>
          <a:bodyPr/>
          <a:lstStyle/>
          <a:p>
            <a:pPr algn="l" defTabSz="701675">
              <a:lnSpc>
                <a:spcPct val="80000"/>
              </a:lnSpc>
              <a:defRPr sz="4165"/>
            </a:pPr>
            <a:r>
              <a:t>Main函数执行到didFinishLaunchingWithOptions执行结束</a:t>
            </a:r>
            <a:endParaRPr sz="4590"/>
          </a:p>
          <a:p>
            <a:pPr algn="l" defTabSz="701675">
              <a:lnSpc>
                <a:spcPct val="80000"/>
              </a:lnSpc>
              <a:defRPr sz="4590"/>
            </a:pPr>
            <a:endParaRPr sz="4590"/>
          </a:p>
          <a:p>
            <a:pPr algn="l" defTabSz="701675">
              <a:lnSpc>
                <a:spcPct val="80000"/>
              </a:lnSpc>
              <a:defRPr sz="4165"/>
            </a:pPr>
            <a:r>
              <a:t>这一阶段工作就是初始化必要的服务，显示首页内容等。</a:t>
            </a:r>
          </a:p>
        </p:txBody>
      </p:sp>
      <p:sp>
        <p:nvSpPr>
          <p:cNvPr id="142" name="文本框 4"/>
          <p:cNvSpPr txBox="1"/>
          <p:nvPr/>
        </p:nvSpPr>
        <p:spPr>
          <a:xfrm>
            <a:off x="2414251" y="6886589"/>
            <a:ext cx="8149388" cy="1028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a:solidFill>
                  <a:srgbClr val="FFFFFF"/>
                </a:solidFill>
              </a:defRPr>
            </a:pPr>
            <a:r>
              <a:t>Main阶段阶段可以做的优化</a:t>
            </a:r>
          </a:p>
        </p:txBody>
      </p:sp>
      <p:sp>
        <p:nvSpPr>
          <p:cNvPr id="143" name="文本框 5"/>
          <p:cNvSpPr txBox="1"/>
          <p:nvPr/>
        </p:nvSpPr>
        <p:spPr>
          <a:xfrm>
            <a:off x="2381250" y="8132438"/>
            <a:ext cx="17982083" cy="4597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a:solidFill>
                  <a:srgbClr val="FFFFFF"/>
                </a:solidFill>
              </a:defRPr>
            </a:pPr>
            <a:r>
              <a:t>对didFinishLaunchingWithOptions给任务进行分级分时</a:t>
            </a:r>
            <a:br/>
            <a:endParaRPr/>
          </a:p>
          <a:p>
            <a:pPr algn="l">
              <a:defRPr>
                <a:solidFill>
                  <a:srgbClr val="FFFFFF"/>
                </a:solidFill>
              </a:defRPr>
            </a:pPr>
            <a:r>
              <a:t>* 日志、统计等必须在 APP 一启动就最先配置的事件</a:t>
            </a:r>
          </a:p>
          <a:p>
            <a:pPr algn="l">
              <a:defRPr>
                <a:solidFill>
                  <a:srgbClr val="FFFFFF"/>
                </a:solidFill>
              </a:defRPr>
            </a:pPr>
            <a:r>
              <a:t>* 项目配置、环境配置、用户信息的初始化 、推送、IM等事件</a:t>
            </a:r>
          </a:p>
          <a:p>
            <a:pPr algn="l">
              <a:defRPr>
                <a:solidFill>
                  <a:srgbClr val="FFFFFF"/>
                </a:solidFill>
              </a:defRPr>
            </a:pPr>
            <a:r>
              <a:t>* 其他 SDK 和配置事件</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标题 2"/>
          <p:cNvSpPr txBox="1">
            <a:spLocks noGrp="1"/>
          </p:cNvSpPr>
          <p:nvPr>
            <p:ph type="title"/>
          </p:nvPr>
        </p:nvSpPr>
        <p:spPr>
          <a:xfrm>
            <a:off x="2381249" y="3486252"/>
            <a:ext cx="19621501" cy="2006601"/>
          </a:xfrm>
          <a:prstGeom prst="rect">
            <a:avLst/>
          </a:prstGeom>
        </p:spPr>
        <p:txBody>
          <a:bodyPr/>
          <a:lstStyle>
            <a:lvl1pPr defTabSz="784225">
              <a:defRPr sz="10640"/>
            </a:lvl1pPr>
          </a:lstStyle>
          <a:p>
            <a:r>
              <a:t>二进制重排优化启动速度</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物理内存与虚拟内存"/>
          <p:cNvSpPr txBox="1">
            <a:spLocks noGrp="1"/>
          </p:cNvSpPr>
          <p:nvPr>
            <p:ph type="title"/>
          </p:nvPr>
        </p:nvSpPr>
        <p:spPr>
          <a:xfrm>
            <a:off x="1675479" y="805126"/>
            <a:ext cx="19621501" cy="1340139"/>
          </a:xfrm>
          <a:prstGeom prst="rect">
            <a:avLst/>
          </a:prstGeom>
        </p:spPr>
        <p:txBody>
          <a:bodyPr/>
          <a:lstStyle>
            <a:lvl1pPr defTabSz="511809">
              <a:defRPr sz="6944"/>
            </a:lvl1pPr>
          </a:lstStyle>
          <a:p>
            <a:r>
              <a:t>物理内存与虚拟内存</a:t>
            </a:r>
          </a:p>
        </p:txBody>
      </p:sp>
      <p:sp>
        <p:nvSpPr>
          <p:cNvPr id="148" name="虚拟内存的工作原理"/>
          <p:cNvSpPr txBox="1">
            <a:spLocks noGrp="1"/>
          </p:cNvSpPr>
          <p:nvPr>
            <p:ph type="body" sz="quarter" idx="1"/>
          </p:nvPr>
        </p:nvSpPr>
        <p:spPr>
          <a:xfrm>
            <a:off x="2387600" y="11518900"/>
            <a:ext cx="19621500" cy="1037295"/>
          </a:xfrm>
          <a:prstGeom prst="rect">
            <a:avLst/>
          </a:prstGeom>
        </p:spPr>
        <p:txBody>
          <a:bodyPr/>
          <a:lstStyle>
            <a:lvl1pPr>
              <a:defRPr sz="3800" b="1">
                <a:latin typeface="Helvetica"/>
                <a:ea typeface="Helvetica"/>
                <a:cs typeface="Helvetica"/>
                <a:sym typeface="Helvetica"/>
              </a:defRPr>
            </a:lvl1pPr>
          </a:lstStyle>
          <a:p>
            <a:r>
              <a:t>虚拟内存的工作原理</a:t>
            </a:r>
          </a:p>
        </p:txBody>
      </p:sp>
      <p:pic>
        <p:nvPicPr>
          <p:cNvPr id="149" name="图像" descr="图像"/>
          <p:cNvPicPr>
            <a:picLocks noChangeAspect="1"/>
          </p:cNvPicPr>
          <p:nvPr/>
        </p:nvPicPr>
        <p:blipFill>
          <a:blip r:embed="rId3"/>
          <a:stretch>
            <a:fillRect/>
          </a:stretch>
        </p:blipFill>
        <p:spPr>
          <a:xfrm>
            <a:off x="3229193" y="2464678"/>
            <a:ext cx="17938314" cy="8734808"/>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Gradient">
  <a:themeElements>
    <a:clrScheme name="Gradient">
      <a:dk1>
        <a:srgbClr val="FFFFFF"/>
      </a:dk1>
      <a:lt1>
        <a:srgbClr val="FF0000"/>
      </a:lt1>
      <a:dk2>
        <a:srgbClr val="A7A7A7"/>
      </a:dk2>
      <a:lt2>
        <a:srgbClr val="535353"/>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Neue"/>
        <a:ea typeface="Helvetica Neue"/>
        <a:cs typeface="Helvetica Neue"/>
      </a:majorFont>
      <a:minorFont>
        <a:latin typeface="Menlo Regular"/>
        <a:ea typeface="Menlo Regular"/>
        <a:cs typeface="Menlo Regular"/>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76200" dir="18900000" rotWithShape="0">
            <a:srgbClr val="000000">
              <a:alpha val="8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A7A7A7"/>
      </a:dk2>
      <a:lt2>
        <a:srgbClr val="535353"/>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Neue"/>
        <a:ea typeface="Helvetica Neue"/>
        <a:cs typeface="Helvetica Neue"/>
      </a:majorFont>
      <a:minorFont>
        <a:latin typeface="Menlo Regular"/>
        <a:ea typeface="Menlo Regular"/>
        <a:cs typeface="Menlo Regular"/>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76200" dir="18900000" rotWithShape="0">
            <a:srgbClr val="000000">
              <a:alpha val="8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46</TotalTime>
  <Words>1740</Words>
  <Application>Microsoft Macintosh PowerPoint</Application>
  <PresentationFormat>自定义</PresentationFormat>
  <Paragraphs>193</Paragraphs>
  <Slides>23</Slides>
  <Notes>13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23</vt:i4>
      </vt:variant>
    </vt:vector>
  </HeadingPairs>
  <TitlesOfParts>
    <vt:vector size="29" baseType="lpstr">
      <vt:lpstr>PingFang SC Regular</vt:lpstr>
      <vt:lpstr>Helvetica</vt:lpstr>
      <vt:lpstr>Helvetica Light</vt:lpstr>
      <vt:lpstr>Helvetica Neue</vt:lpstr>
      <vt:lpstr>Menlo Regular</vt:lpstr>
      <vt:lpstr>Gradient</vt:lpstr>
      <vt:lpstr>iOS启动优化</vt:lpstr>
      <vt:lpstr>App启动</vt:lpstr>
      <vt:lpstr>App 的启动两个阶段</vt:lpstr>
      <vt:lpstr>Pre Main阶段</vt:lpstr>
      <vt:lpstr>Pre Main节点测量</vt:lpstr>
      <vt:lpstr>Pre Main阶段优化</vt:lpstr>
      <vt:lpstr>Main 阶段</vt:lpstr>
      <vt:lpstr>二进制重排优化启动速度</vt:lpstr>
      <vt:lpstr>物理内存与虚拟内存</vt:lpstr>
      <vt:lpstr>PowerPoint 演示文稿</vt:lpstr>
      <vt:lpstr>PowerPoint 演示文稿</vt:lpstr>
      <vt:lpstr>二进制重排如何实现</vt:lpstr>
      <vt:lpstr>如何查看 page fault</vt:lpstr>
      <vt:lpstr>如何重排二进制</vt:lpstr>
      <vt:lpstr>如何查看重排是否成功</vt:lpstr>
      <vt:lpstr>获取启动加载所有函数的符号</vt:lpstr>
      <vt:lpstr>如何插桩</vt:lpstr>
      <vt:lpstr>PowerPoint 演示文稿</vt:lpstr>
      <vt:lpstr>PowerPoint 演示文稿</vt:lpstr>
      <vt:lpstr>swift 工程 / 混编工程问题</vt:lpstr>
      <vt:lpstr>结果</vt:lpstr>
      <vt:lpstr>讨论</vt:lpstr>
      <vt:lpstr>参考资料</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iOS启动优化</dc:title>
  <cp:lastModifiedBy>Microsoft Office User</cp:lastModifiedBy>
  <cp:revision>10</cp:revision>
  <dcterms:modified xsi:type="dcterms:W3CDTF">2021-03-15T07:55:44Z</dcterms:modified>
</cp:coreProperties>
</file>